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8" r:id="rId2"/>
    <p:sldId id="256" r:id="rId3"/>
    <p:sldId id="257"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CC66FF"/>
    <a:srgbClr val="9933FF"/>
    <a:srgbClr val="33CC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9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65B1C-CF0D-4A40-8F35-64F03832E6C8}" type="datetimeFigureOut">
              <a:rPr lang="es-MX" smtClean="0"/>
              <a:t>17/02/2014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F32632-D251-4233-8110-6125E2B82AC0}" type="slidenum">
              <a:rPr lang="es-MX" smtClean="0"/>
              <a:t>‹Nº›</a:t>
            </a:fld>
            <a:endParaRPr lang="es-MX"/>
          </a:p>
        </p:txBody>
      </p:sp>
    </p:spTree>
    <p:extLst>
      <p:ext uri="{BB962C8B-B14F-4D97-AF65-F5344CB8AC3E}">
        <p14:creationId xmlns:p14="http://schemas.microsoft.com/office/powerpoint/2010/main" val="303184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5F32632-D251-4233-8110-6125E2B82AC0}" type="slidenum">
              <a:rPr lang="es-MX" smtClean="0"/>
              <a:t>17</a:t>
            </a:fld>
            <a:endParaRPr lang="es-MX"/>
          </a:p>
        </p:txBody>
      </p:sp>
    </p:spTree>
    <p:extLst>
      <p:ext uri="{BB962C8B-B14F-4D97-AF65-F5344CB8AC3E}">
        <p14:creationId xmlns:p14="http://schemas.microsoft.com/office/powerpoint/2010/main" val="3059758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2F876A0-F593-49B4-B023-2B8A00C16CCA}" type="datetimeFigureOut">
              <a:rPr lang="es-MX" smtClean="0"/>
              <a:pPr/>
              <a:t>17/02/2014</a:t>
            </a:fld>
            <a:endParaRPr lang="es-MX"/>
          </a:p>
        </p:txBody>
      </p:sp>
      <p:sp>
        <p:nvSpPr>
          <p:cNvPr id="5" name="Footer Placeholder 4"/>
          <p:cNvSpPr>
            <a:spLocks noGrp="1"/>
          </p:cNvSpPr>
          <p:nvPr>
            <p:ph type="ftr" sz="quarter" idx="11"/>
          </p:nvPr>
        </p:nvSpPr>
        <p:spPr>
          <a:xfrm>
            <a:off x="1174044" y="5357592"/>
            <a:ext cx="5034845" cy="365125"/>
          </a:xfrm>
        </p:spPr>
        <p:txBody>
          <a:bodyPr/>
          <a:lstStyle/>
          <a:p>
            <a:endParaRPr lang="es-MX"/>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3BE9292-4B3D-4231-A352-F34F559E7BA6}"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F876A0-F593-49B4-B023-2B8A00C16CCA}" type="datetimeFigureOut">
              <a:rPr lang="es-MX" smtClean="0"/>
              <a:pPr/>
              <a:t>17/02/2014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BE9292-4B3D-4231-A352-F34F559E7BA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F876A0-F593-49B4-B023-2B8A00C16CCA}" type="datetimeFigureOut">
              <a:rPr lang="es-MX" smtClean="0"/>
              <a:pPr/>
              <a:t>17/02/2014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BE9292-4B3D-4231-A352-F34F559E7BA6}"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F876A0-F593-49B4-B023-2B8A00C16CCA}" type="datetimeFigureOut">
              <a:rPr lang="es-MX" smtClean="0"/>
              <a:pPr/>
              <a:t>17/02/2014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BE9292-4B3D-4231-A352-F34F559E7BA6}"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F876A0-F593-49B4-B023-2B8A00C16CCA}" type="datetimeFigureOut">
              <a:rPr lang="es-MX" smtClean="0"/>
              <a:pPr/>
              <a:t>17/02/2014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BE9292-4B3D-4231-A352-F34F559E7BA6}"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E2F876A0-F593-49B4-B023-2B8A00C16CCA}" type="datetimeFigureOut">
              <a:rPr lang="es-MX" smtClean="0"/>
              <a:pPr/>
              <a:t>17/02/2014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3BE9292-4B3D-4231-A352-F34F559E7BA6}" type="slidenum">
              <a:rPr lang="es-MX" smtClean="0"/>
              <a:pPr/>
              <a:t>‹Nº›</a:t>
            </a:fld>
            <a:endParaRPr lang="es-MX"/>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2F876A0-F593-49B4-B023-2B8A00C16CCA}" type="datetimeFigureOut">
              <a:rPr lang="es-MX" smtClean="0"/>
              <a:pPr/>
              <a:t>17/02/2014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3BE9292-4B3D-4231-A352-F34F559E7BA6}" type="slidenum">
              <a:rPr lang="es-MX" smtClean="0"/>
              <a:pPr/>
              <a:t>‹Nº›</a:t>
            </a:fld>
            <a:endParaRPr lang="es-MX"/>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2F876A0-F593-49B4-B023-2B8A00C16CCA}" type="datetimeFigureOut">
              <a:rPr lang="es-MX" smtClean="0"/>
              <a:pPr/>
              <a:t>17/02/2014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3BE9292-4B3D-4231-A352-F34F559E7BA6}"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6B4A3-4212-4E39-93DE-E053E8F69C28}" type="datetimeFigureOut">
              <a:rPr lang="en-US" smtClean="0"/>
              <a:pPr/>
              <a:t>2/17/2014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A3DCDF73-85D2-4237-9B32-053DBDB0C312}" type="slidenum">
              <a:rPr kumimoji="0" lang="en-US" smtClean="0"/>
              <a:pPr/>
              <a:t>‹Nº›</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E2F876A0-F593-49B4-B023-2B8A00C16CCA}" type="datetimeFigureOut">
              <a:rPr lang="es-MX" smtClean="0"/>
              <a:pPr/>
              <a:t>17/02/2014</a:t>
            </a:fld>
            <a:endParaRPr lang="es-MX"/>
          </a:p>
        </p:txBody>
      </p:sp>
      <p:sp>
        <p:nvSpPr>
          <p:cNvPr id="6" name="Footer Placeholder 5"/>
          <p:cNvSpPr>
            <a:spLocks noGrp="1"/>
          </p:cNvSpPr>
          <p:nvPr>
            <p:ph type="ftr" sz="quarter" idx="11"/>
          </p:nvPr>
        </p:nvSpPr>
        <p:spPr>
          <a:xfrm rot="-60000">
            <a:off x="914554" y="5829261"/>
            <a:ext cx="3522607" cy="365125"/>
          </a:xfrm>
        </p:spPr>
        <p:txBody>
          <a:bodyPr/>
          <a:lstStyle/>
          <a:p>
            <a:endParaRPr lang="es-MX"/>
          </a:p>
        </p:txBody>
      </p:sp>
      <p:sp>
        <p:nvSpPr>
          <p:cNvPr id="7" name="Slide Number Placeholder 6"/>
          <p:cNvSpPr>
            <a:spLocks noGrp="1"/>
          </p:cNvSpPr>
          <p:nvPr>
            <p:ph type="sldNum" sz="quarter" idx="12"/>
          </p:nvPr>
        </p:nvSpPr>
        <p:spPr>
          <a:xfrm rot="60000">
            <a:off x="7557313" y="5896961"/>
            <a:ext cx="554023" cy="365125"/>
          </a:xfrm>
        </p:spPr>
        <p:txBody>
          <a:bodyPr/>
          <a:lstStyle/>
          <a:p>
            <a:fld id="{63BE9292-4B3D-4231-A352-F34F559E7BA6}"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E2F876A0-F593-49B4-B023-2B8A00C16CCA}" type="datetimeFigureOut">
              <a:rPr lang="es-MX" smtClean="0"/>
              <a:pPr/>
              <a:t>17/02/2014</a:t>
            </a:fld>
            <a:endParaRPr lang="es-MX"/>
          </a:p>
        </p:txBody>
      </p:sp>
      <p:sp>
        <p:nvSpPr>
          <p:cNvPr id="6" name="Footer Placeholder 5"/>
          <p:cNvSpPr>
            <a:spLocks noGrp="1"/>
          </p:cNvSpPr>
          <p:nvPr>
            <p:ph type="ftr" sz="quarter" idx="11"/>
          </p:nvPr>
        </p:nvSpPr>
        <p:spPr>
          <a:xfrm rot="-60000">
            <a:off x="914569" y="5831037"/>
            <a:ext cx="3319043" cy="365125"/>
          </a:xfrm>
        </p:spPr>
        <p:txBody>
          <a:bodyPr/>
          <a:lstStyle/>
          <a:p>
            <a:endParaRPr lang="es-MX"/>
          </a:p>
        </p:txBody>
      </p:sp>
      <p:sp>
        <p:nvSpPr>
          <p:cNvPr id="7" name="Slide Number Placeholder 6"/>
          <p:cNvSpPr>
            <a:spLocks noGrp="1"/>
          </p:cNvSpPr>
          <p:nvPr>
            <p:ph type="sldNum" sz="quarter" idx="12"/>
          </p:nvPr>
        </p:nvSpPr>
        <p:spPr>
          <a:xfrm rot="60000">
            <a:off x="7562089" y="5900026"/>
            <a:ext cx="554023" cy="365125"/>
          </a:xfrm>
        </p:spPr>
        <p:txBody>
          <a:bodyPr/>
          <a:lstStyle/>
          <a:p>
            <a:fld id="{63BE9292-4B3D-4231-A352-F34F559E7BA6}"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2F876A0-F593-49B4-B023-2B8A00C16CCA}" type="datetimeFigureOut">
              <a:rPr lang="es-MX" smtClean="0"/>
              <a:pPr/>
              <a:t>17/02/2014</a:t>
            </a:fld>
            <a:endParaRPr lang="es-MX"/>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MX"/>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3BE9292-4B3D-4231-A352-F34F559E7BA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4 Título"/>
          <p:cNvSpPr txBox="1">
            <a:spLocks/>
          </p:cNvSpPr>
          <p:nvPr/>
        </p:nvSpPr>
        <p:spPr>
          <a:xfrm>
            <a:off x="914400" y="183580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Dotum" pitchFamily="34" charset="-127"/>
                <a:ea typeface="Dotum" pitchFamily="34" charset="-127"/>
                <a:cs typeface="Vani" pitchFamily="34" charset="0"/>
              </a:rPr>
              <a:t>Tarjeta madre</a:t>
            </a:r>
            <a:br>
              <a:rPr kumimoji="0" lang="es-ES" sz="44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Dotum" pitchFamily="34" charset="-127"/>
                <a:ea typeface="Dotum" pitchFamily="34" charset="-127"/>
                <a:cs typeface="Vani" pitchFamily="34" charset="0"/>
              </a:rPr>
            </a:br>
            <a:r>
              <a:rPr kumimoji="0" lang="es-ES" sz="44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Dotum" pitchFamily="34" charset="-127"/>
                <a:ea typeface="Dotum" pitchFamily="34" charset="-127"/>
                <a:cs typeface="Vani" pitchFamily="34" charset="0"/>
              </a:rPr>
              <a:t>(mother board)</a:t>
            </a:r>
            <a:endParaRPr kumimoji="0" lang="es-MX" sz="44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Dotum" pitchFamily="34" charset="-127"/>
              <a:ea typeface="Dotum" pitchFamily="34" charset="-127"/>
              <a:cs typeface="Vani" pitchFamily="34" charset="0"/>
            </a:endParaRPr>
          </a:p>
        </p:txBody>
      </p:sp>
      <p:pic>
        <p:nvPicPr>
          <p:cNvPr id="4" name="Picture 4" descr="http://www.revistarepublica.com.mx/wp-content/uploads/sev11.jpg"/>
          <p:cNvPicPr>
            <a:picLocks noChangeAspect="1" noChangeArrowheads="1"/>
          </p:cNvPicPr>
          <p:nvPr/>
        </p:nvPicPr>
        <p:blipFill>
          <a:blip r:embed="rId2" cstate="print"/>
          <a:srcRect/>
          <a:stretch>
            <a:fillRect/>
          </a:stretch>
        </p:blipFill>
        <p:spPr bwMode="auto">
          <a:xfrm>
            <a:off x="6084168" y="658164"/>
            <a:ext cx="1714488" cy="714380"/>
          </a:xfrm>
          <a:prstGeom prst="rect">
            <a:avLst/>
          </a:prstGeom>
          <a:noFill/>
        </p:spPr>
      </p:pic>
      <p:pic>
        <p:nvPicPr>
          <p:cNvPr id="5" name="Picture 30" descr="http://images4.wikia.nocookie.net/__cb20120411002751/logopedia/images/4/4b/Logo_edo_ver.gif"/>
          <p:cNvPicPr>
            <a:picLocks noChangeAspect="1" noChangeArrowheads="1"/>
          </p:cNvPicPr>
          <p:nvPr/>
        </p:nvPicPr>
        <p:blipFill>
          <a:blip r:embed="rId3"/>
          <a:srcRect/>
          <a:stretch>
            <a:fillRect/>
          </a:stretch>
        </p:blipFill>
        <p:spPr bwMode="auto">
          <a:xfrm>
            <a:off x="4499991" y="622445"/>
            <a:ext cx="1170769" cy="785818"/>
          </a:xfrm>
          <a:prstGeom prst="rect">
            <a:avLst/>
          </a:prstGeom>
          <a:noFill/>
        </p:spPr>
      </p:pic>
      <p:pic>
        <p:nvPicPr>
          <p:cNvPr id="6" name="Picture 28" descr="http://sgcalidad.cobaev.edu.mx/pdf/logo_ESTADO_PROSPERO.jpg"/>
          <p:cNvPicPr>
            <a:picLocks noChangeAspect="1" noChangeArrowheads="1"/>
          </p:cNvPicPr>
          <p:nvPr/>
        </p:nvPicPr>
        <p:blipFill>
          <a:blip r:embed="rId4"/>
          <a:srcRect/>
          <a:stretch>
            <a:fillRect/>
          </a:stretch>
        </p:blipFill>
        <p:spPr bwMode="auto">
          <a:xfrm>
            <a:off x="971600" y="658164"/>
            <a:ext cx="1428760" cy="714380"/>
          </a:xfrm>
          <a:prstGeom prst="rect">
            <a:avLst/>
          </a:prstGeom>
          <a:noFill/>
        </p:spPr>
      </p:pic>
      <p:pic>
        <p:nvPicPr>
          <p:cNvPr id="7" name="Picture 36" descr="http://www.timerime.com/user_files/163/163625/media/adelante.jpg"/>
          <p:cNvPicPr>
            <a:picLocks noChangeAspect="1" noChangeArrowheads="1"/>
          </p:cNvPicPr>
          <p:nvPr/>
        </p:nvPicPr>
        <p:blipFill>
          <a:blip r:embed="rId5" cstate="print"/>
          <a:srcRect/>
          <a:stretch>
            <a:fillRect/>
          </a:stretch>
        </p:blipFill>
        <p:spPr bwMode="auto">
          <a:xfrm>
            <a:off x="2483768" y="586726"/>
            <a:ext cx="1643074" cy="785818"/>
          </a:xfrm>
          <a:prstGeom prst="rect">
            <a:avLst/>
          </a:prstGeom>
          <a:noFill/>
        </p:spPr>
      </p:pic>
      <p:pic>
        <p:nvPicPr>
          <p:cNvPr id="8" name="Picture 22" descr="http://cecytev.edu.mx/wp-content/uploads/2012/03/Logo-CECyTEV.jpg"/>
          <p:cNvPicPr>
            <a:picLocks noChangeAspect="1" noChangeArrowheads="1"/>
          </p:cNvPicPr>
          <p:nvPr/>
        </p:nvPicPr>
        <p:blipFill>
          <a:blip r:embed="rId6"/>
          <a:srcRect/>
          <a:stretch>
            <a:fillRect/>
          </a:stretch>
        </p:blipFill>
        <p:spPr bwMode="auto">
          <a:xfrm>
            <a:off x="993826" y="1692928"/>
            <a:ext cx="1571636" cy="1428760"/>
          </a:xfrm>
          <a:prstGeom prst="rect">
            <a:avLst/>
          </a:prstGeom>
          <a:noFill/>
        </p:spPr>
      </p:pic>
      <p:sp>
        <p:nvSpPr>
          <p:cNvPr id="9" name="8 CuadroTexto"/>
          <p:cNvSpPr txBox="1"/>
          <p:nvPr/>
        </p:nvSpPr>
        <p:spPr>
          <a:xfrm>
            <a:off x="1475656" y="3121688"/>
            <a:ext cx="6323000" cy="2308324"/>
          </a:xfrm>
          <a:prstGeom prst="rect">
            <a:avLst/>
          </a:prstGeom>
          <a:noFill/>
        </p:spPr>
        <p:txBody>
          <a:bodyPr wrap="square" rtlCol="0">
            <a:spAutoFit/>
          </a:bodyPr>
          <a:lstStyle/>
          <a:p>
            <a:pPr algn="ctr"/>
            <a:r>
              <a:rPr lang="es-MX" dirty="0" smtClean="0">
                <a:latin typeface="Arial" pitchFamily="34" charset="0"/>
                <a:cs typeface="Arial" pitchFamily="34" charset="0"/>
              </a:rPr>
              <a:t>MODULO 1 SUBMODULO 1</a:t>
            </a:r>
          </a:p>
          <a:p>
            <a:pPr algn="ctr"/>
            <a:r>
              <a:rPr lang="es-MX" dirty="0" smtClean="0">
                <a:latin typeface="Arial" pitchFamily="34" charset="0"/>
                <a:cs typeface="Arial" pitchFamily="34" charset="0"/>
              </a:rPr>
              <a:t>IDENTIFICA LOS COMPONENTES DE LA TARJETA MADRE </a:t>
            </a:r>
          </a:p>
          <a:p>
            <a:pPr algn="ctr"/>
            <a:endParaRPr lang="es-MX" dirty="0">
              <a:latin typeface="Arial" pitchFamily="34" charset="0"/>
              <a:cs typeface="Arial" pitchFamily="34" charset="0"/>
            </a:endParaRPr>
          </a:p>
          <a:p>
            <a:pPr algn="ctr"/>
            <a:r>
              <a:rPr lang="es-MX" dirty="0" smtClean="0">
                <a:latin typeface="Arial" pitchFamily="34" charset="0"/>
                <a:cs typeface="Arial" pitchFamily="34" charset="0"/>
              </a:rPr>
              <a:t>HECHO POR:</a:t>
            </a:r>
          </a:p>
          <a:p>
            <a:pPr algn="ctr"/>
            <a:r>
              <a:rPr lang="es-MX" dirty="0" smtClean="0">
                <a:latin typeface="Arial" pitchFamily="34" charset="0"/>
                <a:cs typeface="Arial" pitchFamily="34" charset="0"/>
              </a:rPr>
              <a:t>Belen Cruz Herrera</a:t>
            </a:r>
          </a:p>
          <a:p>
            <a:pPr algn="ctr"/>
            <a:r>
              <a:rPr lang="es-MX" dirty="0" smtClean="0">
                <a:latin typeface="Arial" pitchFamily="34" charset="0"/>
                <a:cs typeface="Arial" pitchFamily="34" charset="0"/>
              </a:rPr>
              <a:t>Jair Omar González López</a:t>
            </a:r>
          </a:p>
          <a:p>
            <a:pPr algn="ctr"/>
            <a:r>
              <a:rPr lang="es-MX" dirty="0" smtClean="0">
                <a:latin typeface="Arial" pitchFamily="34" charset="0"/>
                <a:cs typeface="Arial" pitchFamily="34" charset="0"/>
              </a:rPr>
              <a:t>Carlos Manuel Romero Soriano </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60583" y="1052735"/>
            <a:ext cx="3826768"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r>
              <a:rPr lang="es-ES" b="0" dirty="0" smtClean="0">
                <a:solidFill>
                  <a:srgbClr val="0070C0"/>
                </a:solidFill>
                <a:latin typeface="Century Gothic" pitchFamily="34" charset="0"/>
              </a:rPr>
              <a:t>IDE</a:t>
            </a:r>
            <a:endParaRPr lang="es-MX" b="0" dirty="0">
              <a:solidFill>
                <a:srgbClr val="0070C0"/>
              </a:solidFill>
              <a:latin typeface="Century Gothic" pitchFamily="34" charset="0"/>
            </a:endParaRPr>
          </a:p>
        </p:txBody>
      </p:sp>
      <p:sp>
        <p:nvSpPr>
          <p:cNvPr id="4" name="3 Marcador de contenido"/>
          <p:cNvSpPr>
            <a:spLocks noGrp="1"/>
          </p:cNvSpPr>
          <p:nvPr>
            <p:ph sz="quarter" idx="13"/>
          </p:nvPr>
        </p:nvSpPr>
        <p:spPr>
          <a:xfrm>
            <a:off x="961256" y="1692497"/>
            <a:ext cx="3826768" cy="4328791"/>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Autofit/>
          </a:bodyPr>
          <a:lstStyle/>
          <a:p>
            <a:r>
              <a:rPr lang="es-MX" dirty="0" smtClean="0">
                <a:solidFill>
                  <a:srgbClr val="002060"/>
                </a:solidFill>
                <a:latin typeface="Andalus" pitchFamily="18" charset="-78"/>
                <a:cs typeface="Andalus" pitchFamily="18" charset="-78"/>
              </a:rPr>
              <a:t>El puerto</a:t>
            </a:r>
            <a:r>
              <a:rPr lang="es-MX" dirty="0" smtClean="0">
                <a:solidFill>
                  <a:srgbClr val="002060"/>
                </a:solidFill>
                <a:latin typeface="Andalus" pitchFamily="18" charset="-78"/>
                <a:cs typeface="Andalus" pitchFamily="18" charset="-78"/>
              </a:rPr>
              <a:t> </a:t>
            </a:r>
            <a:r>
              <a:rPr lang="es-MX" b="1" dirty="0" smtClean="0">
                <a:solidFill>
                  <a:srgbClr val="002060"/>
                </a:solidFill>
                <a:latin typeface="Andalus" pitchFamily="18" charset="-78"/>
                <a:cs typeface="Andalus" pitchFamily="18" charset="-78"/>
              </a:rPr>
              <a:t>IDE</a:t>
            </a:r>
            <a:r>
              <a:rPr lang="es-MX" dirty="0" smtClean="0">
                <a:solidFill>
                  <a:srgbClr val="002060"/>
                </a:solidFill>
                <a:latin typeface="Andalus" pitchFamily="18" charset="-78"/>
                <a:cs typeface="Andalus" pitchFamily="18" charset="-78"/>
              </a:rPr>
              <a:t> o </a:t>
            </a:r>
            <a:r>
              <a:rPr lang="es-MX" b="1" dirty="0" smtClean="0">
                <a:solidFill>
                  <a:srgbClr val="002060"/>
                </a:solidFill>
                <a:latin typeface="Andalus" pitchFamily="18" charset="-78"/>
                <a:cs typeface="Andalus" pitchFamily="18" charset="-78"/>
              </a:rPr>
              <a:t>ATA</a:t>
            </a:r>
            <a:r>
              <a:rPr lang="es-MX" dirty="0" smtClean="0">
                <a:solidFill>
                  <a:srgbClr val="002060"/>
                </a:solidFill>
                <a:latin typeface="Andalus" pitchFamily="18" charset="-78"/>
                <a:cs typeface="Andalus" pitchFamily="18" charset="-78"/>
              </a:rPr>
              <a:t> controla los dispositivos de almacenamiento masivo de datos, como los discos duros y además añade dispositivos como las unidades CD-ROM. </a:t>
            </a:r>
          </a:p>
          <a:p>
            <a:r>
              <a:rPr lang="es-MX" dirty="0" smtClean="0">
                <a:solidFill>
                  <a:srgbClr val="002060"/>
                </a:solidFill>
                <a:latin typeface="Andalus" pitchFamily="18" charset="-78"/>
                <a:cs typeface="Andalus" pitchFamily="18" charset="-78"/>
              </a:rPr>
              <a:t>Según </a:t>
            </a:r>
            <a:r>
              <a:rPr lang="es-MX" dirty="0" smtClean="0">
                <a:solidFill>
                  <a:srgbClr val="002060"/>
                </a:solidFill>
                <a:latin typeface="Andalus" pitchFamily="18" charset="-78"/>
                <a:cs typeface="Andalus" pitchFamily="18" charset="-78"/>
              </a:rPr>
              <a:t>sea el modelo de la tarjeta, se identifican dos puertos IDE. </a:t>
            </a:r>
          </a:p>
          <a:p>
            <a:endParaRPr lang="es-MX" dirty="0"/>
          </a:p>
        </p:txBody>
      </p:sp>
      <p:pic>
        <p:nvPicPr>
          <p:cNvPr id="7" name="6 Marcador de contenido" descr="274892378261.jpg"/>
          <p:cNvPicPr>
            <a:picLocks noGrp="1" noChangeAspect="1"/>
          </p:cNvPicPr>
          <p:nvPr>
            <p:ph sz="quarter" idx="14"/>
          </p:nvPr>
        </p:nvPicPr>
        <p:blipFill>
          <a:blip r:embed="rId2" cstate="print"/>
          <a:stretch>
            <a:fillRect/>
          </a:stretch>
        </p:blipFill>
        <p:spPr>
          <a:xfrm>
            <a:off x="4860032" y="2132856"/>
            <a:ext cx="3672408" cy="26421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down)">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483768" y="1556792"/>
            <a:ext cx="4040188" cy="639762"/>
          </a:xfrm>
        </p:spPr>
        <p:txBody>
          <a:bodyPr anchor="t">
            <a:normAutofit/>
          </a:bodyPr>
          <a:lstStyle/>
          <a:p>
            <a:pPr algn="ctr"/>
            <a:r>
              <a:rPr lang="es-ES" sz="2800" dirty="0" smtClean="0">
                <a:solidFill>
                  <a:srgbClr val="0070C0"/>
                </a:solidFill>
                <a:latin typeface="Century Gothic" pitchFamily="34" charset="0"/>
              </a:rPr>
              <a:t>Conector ATX</a:t>
            </a:r>
          </a:p>
          <a:p>
            <a:pPr algn="ctr"/>
            <a:endParaRPr lang="es-MX" sz="2800" dirty="0">
              <a:solidFill>
                <a:srgbClr val="002060"/>
              </a:solidFill>
            </a:endParaRPr>
          </a:p>
        </p:txBody>
      </p:sp>
      <p:pic>
        <p:nvPicPr>
          <p:cNvPr id="10" name="9 Marcador de contenido" descr="36958712351.jpg"/>
          <p:cNvPicPr>
            <a:picLocks noGrp="1" noChangeAspect="1"/>
          </p:cNvPicPr>
          <p:nvPr>
            <p:ph sz="quarter" idx="13"/>
          </p:nvPr>
        </p:nvPicPr>
        <p:blipFill>
          <a:blip r:embed="rId2" cstate="print"/>
          <a:stretch>
            <a:fillRect/>
          </a:stretch>
        </p:blipFill>
        <p:spPr>
          <a:xfrm>
            <a:off x="4932040" y="2780928"/>
            <a:ext cx="2736304" cy="2466975"/>
          </a:xfrm>
          <a:prstGeom prst="rect">
            <a:avLst/>
          </a:prstGeom>
          <a:ln>
            <a:noFill/>
          </a:ln>
          <a:effectLst>
            <a:softEdge rad="112500"/>
          </a:effectLst>
        </p:spPr>
      </p:pic>
      <p:pic>
        <p:nvPicPr>
          <p:cNvPr id="7" name="6 Marcador de contenido" descr="3627848291}.jpg"/>
          <p:cNvPicPr>
            <a:picLocks noGrp="1" noChangeAspect="1"/>
          </p:cNvPicPr>
          <p:nvPr>
            <p:ph sz="quarter" idx="14"/>
          </p:nvPr>
        </p:nvPicPr>
        <p:blipFill>
          <a:blip r:embed="rId3" cstate="print"/>
          <a:stretch>
            <a:fillRect/>
          </a:stretch>
        </p:blipFill>
        <p:spPr>
          <a:xfrm>
            <a:off x="971600" y="2708920"/>
            <a:ext cx="3240360" cy="250214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339752" y="1268760"/>
            <a:ext cx="4040188" cy="639762"/>
          </a:xfrm>
        </p:spPr>
        <p:txBody>
          <a:bodyPr anchor="t"/>
          <a:lstStyle/>
          <a:p>
            <a:pPr algn="ctr"/>
            <a:r>
              <a:rPr lang="es-ES" dirty="0" smtClean="0">
                <a:solidFill>
                  <a:srgbClr val="0070C0"/>
                </a:solidFill>
                <a:latin typeface="Century Gothic" pitchFamily="34" charset="0"/>
              </a:rPr>
              <a:t>SW</a:t>
            </a:r>
          </a:p>
          <a:p>
            <a:pPr algn="ctr"/>
            <a:endParaRPr lang="es-MX" dirty="0"/>
          </a:p>
        </p:txBody>
      </p:sp>
      <p:pic>
        <p:nvPicPr>
          <p:cNvPr id="21506" name="Picture 2" descr="http://2.bp.blogspot.com/_D1aeArIasmA/S3Dcs9TMOYI/AAAAAAAAACw/5DKJU-LbNi0/s400/conector_asus.jpg"/>
          <p:cNvPicPr>
            <a:picLocks noChangeAspect="1" noChangeArrowheads="1"/>
          </p:cNvPicPr>
          <p:nvPr/>
        </p:nvPicPr>
        <p:blipFill>
          <a:blip r:embed="rId2" cstate="print"/>
          <a:srcRect/>
          <a:stretch>
            <a:fillRect/>
          </a:stretch>
        </p:blipFill>
        <p:spPr bwMode="auto">
          <a:xfrm>
            <a:off x="806202" y="1988840"/>
            <a:ext cx="3333750" cy="2505076"/>
          </a:xfrm>
          <a:prstGeom prst="rect">
            <a:avLst/>
          </a:prstGeom>
          <a:ln>
            <a:noFill/>
          </a:ln>
          <a:effectLst>
            <a:softEdge rad="112500"/>
          </a:effectLst>
        </p:spPr>
      </p:pic>
      <p:pic>
        <p:nvPicPr>
          <p:cNvPr id="21508" name="Picture 4" descr="http://4.bp.blogspot.com/-mOMFyE_aprU/T_3KshOnN_I/AAAAAAAAAFk/erLSQgdDbW4/s1600/32.jpg"/>
          <p:cNvPicPr>
            <a:picLocks noChangeAspect="1" noChangeArrowheads="1"/>
          </p:cNvPicPr>
          <p:nvPr/>
        </p:nvPicPr>
        <p:blipFill>
          <a:blip r:embed="rId3" cstate="print"/>
          <a:srcRect/>
          <a:stretch>
            <a:fillRect/>
          </a:stretch>
        </p:blipFill>
        <p:spPr bwMode="auto">
          <a:xfrm>
            <a:off x="4572000" y="1988840"/>
            <a:ext cx="3816424" cy="259228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508"/>
                                        </p:tgtEl>
                                        <p:attrNameLst>
                                          <p:attrName>style.visibility</p:attrName>
                                        </p:attrNameLst>
                                      </p:cBhvr>
                                      <p:to>
                                        <p:strVal val="visible"/>
                                      </p:to>
                                    </p:set>
                                    <p:animEffect transition="in" filter="fade">
                                      <p:cBhvr>
                                        <p:cTn id="18"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71600" y="1484784"/>
            <a:ext cx="3456384"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chor="t"/>
          <a:lstStyle/>
          <a:p>
            <a:r>
              <a:rPr lang="es-ES" b="0" dirty="0" smtClean="0">
                <a:solidFill>
                  <a:srgbClr val="0070C0"/>
                </a:solidFill>
                <a:latin typeface="Century Gothic" pitchFamily="34" charset="0"/>
              </a:rPr>
              <a:t>Zócalo</a:t>
            </a:r>
          </a:p>
          <a:p>
            <a:endParaRPr lang="es-MX" b="0" dirty="0"/>
          </a:p>
        </p:txBody>
      </p:sp>
      <p:sp>
        <p:nvSpPr>
          <p:cNvPr id="4" name="3 Marcador de contenido"/>
          <p:cNvSpPr>
            <a:spLocks noGrp="1"/>
          </p:cNvSpPr>
          <p:nvPr>
            <p:ph sz="quarter" idx="13"/>
          </p:nvPr>
        </p:nvSpPr>
        <p:spPr>
          <a:xfrm>
            <a:off x="971600" y="2124546"/>
            <a:ext cx="3456384" cy="3392686"/>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Autofit/>
          </a:bodyPr>
          <a:lstStyle/>
          <a:p>
            <a:r>
              <a:rPr lang="es-MX" dirty="0" smtClean="0">
                <a:solidFill>
                  <a:srgbClr val="002060"/>
                </a:solidFill>
                <a:latin typeface="Andalus" pitchFamily="18" charset="-78"/>
                <a:cs typeface="Andalus" pitchFamily="18" charset="-78"/>
              </a:rPr>
              <a:t>El </a:t>
            </a:r>
            <a:r>
              <a:rPr lang="es-MX" b="1" dirty="0" smtClean="0">
                <a:solidFill>
                  <a:srgbClr val="002060"/>
                </a:solidFill>
                <a:latin typeface="Andalus" pitchFamily="18" charset="-78"/>
                <a:cs typeface="Andalus" pitchFamily="18" charset="-78"/>
              </a:rPr>
              <a:t>zócalo</a:t>
            </a:r>
            <a:r>
              <a:rPr lang="es-MX" dirty="0" smtClean="0">
                <a:solidFill>
                  <a:srgbClr val="002060"/>
                </a:solidFill>
                <a:latin typeface="Andalus" pitchFamily="18" charset="-78"/>
                <a:cs typeface="Andalus" pitchFamily="18" charset="-78"/>
              </a:rPr>
              <a:t> (</a:t>
            </a:r>
            <a:r>
              <a:rPr lang="es-MX" i="1" dirty="0" smtClean="0">
                <a:solidFill>
                  <a:srgbClr val="002060"/>
                </a:solidFill>
                <a:latin typeface="Andalus" pitchFamily="18" charset="-78"/>
                <a:cs typeface="Andalus" pitchFamily="18" charset="-78"/>
              </a:rPr>
              <a:t>socket</a:t>
            </a:r>
            <a:r>
              <a:rPr lang="es-MX" dirty="0" smtClean="0">
                <a:solidFill>
                  <a:srgbClr val="002060"/>
                </a:solidFill>
                <a:latin typeface="Andalus" pitchFamily="18" charset="-78"/>
                <a:cs typeface="Andalus" pitchFamily="18" charset="-78"/>
              </a:rPr>
              <a:t> </a:t>
            </a:r>
            <a:r>
              <a:rPr lang="es-MX" dirty="0">
                <a:solidFill>
                  <a:srgbClr val="002060"/>
                </a:solidFill>
                <a:latin typeface="Andalus" pitchFamily="18" charset="-78"/>
                <a:cs typeface="Andalus" pitchFamily="18" charset="-78"/>
              </a:rPr>
              <a:t> </a:t>
            </a:r>
            <a:r>
              <a:rPr lang="es-MX" dirty="0" smtClean="0">
                <a:solidFill>
                  <a:srgbClr val="002060"/>
                </a:solidFill>
                <a:latin typeface="Andalus" pitchFamily="18" charset="-78"/>
                <a:cs typeface="Andalus" pitchFamily="18" charset="-78"/>
              </a:rPr>
              <a:t>en</a:t>
            </a:r>
            <a:r>
              <a:rPr lang="es-MX" dirty="0" smtClean="0">
                <a:solidFill>
                  <a:srgbClr val="002060"/>
                </a:solidFill>
                <a:latin typeface="Andalus" pitchFamily="18" charset="-78"/>
                <a:cs typeface="Andalus" pitchFamily="18" charset="-78"/>
              </a:rPr>
              <a:t> inglés) es un sistema electromecánico de soporte y conexión eléctrica, instalado en la placa base, que se usa para fijar y conectar un microprocesador. </a:t>
            </a:r>
            <a:endParaRPr lang="es-MX" dirty="0">
              <a:solidFill>
                <a:srgbClr val="002060"/>
              </a:solidFill>
              <a:latin typeface="Andalus" pitchFamily="18" charset="-78"/>
              <a:cs typeface="Andalus" pitchFamily="18" charset="-78"/>
            </a:endParaRPr>
          </a:p>
        </p:txBody>
      </p:sp>
      <p:pic>
        <p:nvPicPr>
          <p:cNvPr id="24580" name="Picture 4" descr="http://3.bp.blogspot.com/-RDxcQPlFBXo/TmXx7ofUGAI/AAAAAAAAAF0/atT5qyznSPg/s1600/2_montar_un_pc_placa_base_025.jpg"/>
          <p:cNvPicPr>
            <a:picLocks noChangeAspect="1" noChangeArrowheads="1"/>
          </p:cNvPicPr>
          <p:nvPr/>
        </p:nvPicPr>
        <p:blipFill>
          <a:blip r:embed="rId2" cstate="print"/>
          <a:srcRect/>
          <a:stretch>
            <a:fillRect/>
          </a:stretch>
        </p:blipFill>
        <p:spPr bwMode="auto">
          <a:xfrm>
            <a:off x="4572000" y="1890464"/>
            <a:ext cx="3816424" cy="290668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grpId="0" nodeType="clickEffect">
                                  <p:stCondLst>
                                    <p:cond delay="0"/>
                                  </p:stCondLst>
                                  <p:childTnLst>
                                    <p:animEffect transition="out" filter="fade">
                                      <p:cBhvr>
                                        <p:cTn id="42" dur="500" tmFilter="0, 0; .2, .5; .8, .5; 1, 0"/>
                                        <p:tgtEl>
                                          <p:spTgt spid="4">
                                            <p:bg/>
                                          </p:spTgt>
                                        </p:tgtEl>
                                      </p:cBhvr>
                                    </p:animEffect>
                                    <p:animScale>
                                      <p:cBhvr>
                                        <p:cTn id="43" dur="250" autoRev="1" fill="hold"/>
                                        <p:tgtEl>
                                          <p:spTgt spid="4">
                                            <p:bg/>
                                          </p:spTgt>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0" nodeType="clickEffect">
                                  <p:stCondLst>
                                    <p:cond delay="0"/>
                                  </p:stCondLst>
                                  <p:childTnLst>
                                    <p:animEffect transition="out" filter="fade">
                                      <p:cBhvr>
                                        <p:cTn id="47" dur="500" tmFilter="0, 0; .2, .5; .8, .5; 1, 0"/>
                                        <p:tgtEl>
                                          <p:spTgt spid="4">
                                            <p:txEl>
                                              <p:pRg st="0" end="0"/>
                                            </p:txEl>
                                          </p:spTgt>
                                        </p:tgtEl>
                                      </p:cBhvr>
                                    </p:animEffect>
                                    <p:animScale>
                                      <p:cBhvr>
                                        <p:cTn id="48"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889248" y="1052736"/>
            <a:ext cx="3466728"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chor="t"/>
          <a:lstStyle/>
          <a:p>
            <a:r>
              <a:rPr lang="es-ES" b="0" dirty="0" smtClean="0">
                <a:solidFill>
                  <a:srgbClr val="0070C0"/>
                </a:solidFill>
                <a:latin typeface="Century Gothic" pitchFamily="34" charset="0"/>
              </a:rPr>
              <a:t>Puerto joystick</a:t>
            </a:r>
          </a:p>
          <a:p>
            <a:endParaRPr lang="es-MX" dirty="0"/>
          </a:p>
        </p:txBody>
      </p:sp>
      <p:sp>
        <p:nvSpPr>
          <p:cNvPr id="4" name="3 Marcador de contenido"/>
          <p:cNvSpPr>
            <a:spLocks noGrp="1"/>
          </p:cNvSpPr>
          <p:nvPr>
            <p:ph sz="quarter" idx="13"/>
          </p:nvPr>
        </p:nvSpPr>
        <p:spPr>
          <a:xfrm>
            <a:off x="889248" y="1692498"/>
            <a:ext cx="3466728" cy="3951288"/>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Autofit/>
          </a:bodyPr>
          <a:lstStyle/>
          <a:p>
            <a:r>
              <a:rPr lang="es-MX" dirty="0" smtClean="0">
                <a:solidFill>
                  <a:srgbClr val="002060"/>
                </a:solidFill>
                <a:latin typeface="Andalus" pitchFamily="18" charset="-78"/>
                <a:cs typeface="Andalus" pitchFamily="18" charset="-78"/>
              </a:rPr>
              <a:t>Un joystick es un dispositivo o periférico de entrada al computador. Tal como tu lo mencionas, la razón principal de uso es para jugar, ya que el diseño lo hace más fácil de utilizar que el teclado y ratón. </a:t>
            </a:r>
            <a:br>
              <a:rPr lang="es-MX" dirty="0" smtClean="0">
                <a:solidFill>
                  <a:srgbClr val="002060"/>
                </a:solidFill>
                <a:latin typeface="Andalus" pitchFamily="18" charset="-78"/>
                <a:cs typeface="Andalus" pitchFamily="18" charset="-78"/>
              </a:rPr>
            </a:br>
            <a:endParaRPr lang="es-MX" dirty="0">
              <a:solidFill>
                <a:srgbClr val="002060"/>
              </a:solidFill>
              <a:latin typeface="Andalus" pitchFamily="18" charset="-78"/>
              <a:cs typeface="Andalus" pitchFamily="18" charset="-78"/>
            </a:endParaRPr>
          </a:p>
        </p:txBody>
      </p:sp>
      <p:pic>
        <p:nvPicPr>
          <p:cNvPr id="25602" name="Picture 2" descr="http://mocarino.files.wordpress.com/2010/05/05midi_game_port-box-l.jpg"/>
          <p:cNvPicPr>
            <a:picLocks noChangeAspect="1" noChangeArrowheads="1"/>
          </p:cNvPicPr>
          <p:nvPr/>
        </p:nvPicPr>
        <p:blipFill>
          <a:blip r:embed="rId2" cstate="print"/>
          <a:srcRect/>
          <a:stretch>
            <a:fillRect/>
          </a:stretch>
        </p:blipFill>
        <p:spPr bwMode="auto">
          <a:xfrm>
            <a:off x="4716016" y="3717032"/>
            <a:ext cx="3851920" cy="2304256"/>
          </a:xfrm>
          <a:prstGeom prst="rect">
            <a:avLst/>
          </a:prstGeom>
          <a:ln>
            <a:noFill/>
          </a:ln>
          <a:effectLst>
            <a:softEdge rad="112500"/>
          </a:effectLst>
        </p:spPr>
      </p:pic>
      <p:pic>
        <p:nvPicPr>
          <p:cNvPr id="25604" name="Picture 4" descr="http://androidgeekzone.com/media/catalog/product/j/o/joystick-yayayayayayayyayaaya2.jpg"/>
          <p:cNvPicPr>
            <a:picLocks noChangeAspect="1" noChangeArrowheads="1"/>
          </p:cNvPicPr>
          <p:nvPr/>
        </p:nvPicPr>
        <p:blipFill>
          <a:blip r:embed="rId3" cstate="print"/>
          <a:srcRect/>
          <a:stretch>
            <a:fillRect/>
          </a:stretch>
        </p:blipFill>
        <p:spPr bwMode="auto">
          <a:xfrm>
            <a:off x="5940152" y="548680"/>
            <a:ext cx="2304256" cy="28902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4"/>
                                        </p:tgtEl>
                                        <p:attrNameLst>
                                          <p:attrName>style.visibility</p:attrName>
                                        </p:attrNameLst>
                                      </p:cBhvr>
                                      <p:to>
                                        <p:strVal val="visible"/>
                                      </p:to>
                                    </p:set>
                                    <p:anim calcmode="lin" valueType="num">
                                      <p:cBhvr additive="base">
                                        <p:cTn id="25" dur="500" fill="hold"/>
                                        <p:tgtEl>
                                          <p:spTgt spid="25604"/>
                                        </p:tgtEl>
                                        <p:attrNameLst>
                                          <p:attrName>ppt_x</p:attrName>
                                        </p:attrNameLst>
                                      </p:cBhvr>
                                      <p:tavLst>
                                        <p:tav tm="0">
                                          <p:val>
                                            <p:strVal val="#ppt_x"/>
                                          </p:val>
                                        </p:tav>
                                        <p:tav tm="100000">
                                          <p:val>
                                            <p:strVal val="#ppt_x"/>
                                          </p:val>
                                        </p:tav>
                                      </p:tavLst>
                                    </p:anim>
                                    <p:anim calcmode="lin" valueType="num">
                                      <p:cBhvr additive="base">
                                        <p:cTn id="26"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602"/>
                                        </p:tgtEl>
                                        <p:attrNameLst>
                                          <p:attrName>style.visibility</p:attrName>
                                        </p:attrNameLst>
                                      </p:cBhvr>
                                      <p:to>
                                        <p:strVal val="visible"/>
                                      </p:to>
                                    </p:set>
                                    <p:animEffect transition="in" filter="fade">
                                      <p:cBhvr>
                                        <p:cTn id="31" dur="1000"/>
                                        <p:tgtEl>
                                          <p:spTgt spid="25602"/>
                                        </p:tgtEl>
                                      </p:cBhvr>
                                    </p:animEffect>
                                    <p:anim calcmode="lin" valueType="num">
                                      <p:cBhvr>
                                        <p:cTn id="32" dur="1000" fill="hold"/>
                                        <p:tgtEl>
                                          <p:spTgt spid="25602"/>
                                        </p:tgtEl>
                                        <p:attrNameLst>
                                          <p:attrName>ppt_x</p:attrName>
                                        </p:attrNameLst>
                                      </p:cBhvr>
                                      <p:tavLst>
                                        <p:tav tm="0">
                                          <p:val>
                                            <p:strVal val="#ppt_x"/>
                                          </p:val>
                                        </p:tav>
                                        <p:tav tm="100000">
                                          <p:val>
                                            <p:strVal val="#ppt_x"/>
                                          </p:val>
                                        </p:tav>
                                      </p:tavLst>
                                    </p:anim>
                                    <p:anim calcmode="lin" valueType="num">
                                      <p:cBhvr>
                                        <p:cTn id="33"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899592" y="1196752"/>
            <a:ext cx="3888432"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chor="t"/>
          <a:lstStyle/>
          <a:p>
            <a:r>
              <a:rPr lang="es-ES" b="0" dirty="0" smtClean="0">
                <a:solidFill>
                  <a:srgbClr val="0070C0"/>
                </a:solidFill>
                <a:latin typeface="Century Gothic" pitchFamily="34" charset="0"/>
              </a:rPr>
              <a:t>Ranura AGP</a:t>
            </a:r>
          </a:p>
          <a:p>
            <a:endParaRPr lang="es-MX" dirty="0"/>
          </a:p>
        </p:txBody>
      </p:sp>
      <p:sp>
        <p:nvSpPr>
          <p:cNvPr id="4" name="3 Marcador de contenido"/>
          <p:cNvSpPr>
            <a:spLocks noGrp="1"/>
          </p:cNvSpPr>
          <p:nvPr>
            <p:ph sz="quarter" idx="13"/>
          </p:nvPr>
        </p:nvSpPr>
        <p:spPr>
          <a:xfrm>
            <a:off x="899592" y="1836514"/>
            <a:ext cx="3888432" cy="4184774"/>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Autofit/>
          </a:bodyPr>
          <a:lstStyle/>
          <a:p>
            <a:r>
              <a:rPr lang="es-MX" dirty="0" smtClean="0">
                <a:solidFill>
                  <a:srgbClr val="002060"/>
                </a:solidFill>
                <a:latin typeface="Andalus" pitchFamily="18" charset="-78"/>
                <a:cs typeface="Andalus" pitchFamily="18" charset="-78"/>
              </a:rPr>
              <a:t>AGP significa primeramente Advanced Graphic Port, o puerto para gráficos avanzados o de ultima generación, este tipo de ranuras o slots, están únicamente disponibles en las tarjetas madres ATX o mas modernas, normalmente de color </a:t>
            </a:r>
            <a:r>
              <a:rPr lang="es-MX" dirty="0" smtClean="0">
                <a:solidFill>
                  <a:srgbClr val="002060"/>
                </a:solidFill>
                <a:latin typeface="Andalus" pitchFamily="18" charset="-78"/>
                <a:cs typeface="Andalus" pitchFamily="18" charset="-78"/>
              </a:rPr>
              <a:t>café.</a:t>
            </a:r>
            <a:endParaRPr lang="es-MX" dirty="0">
              <a:solidFill>
                <a:srgbClr val="002060"/>
              </a:solidFill>
              <a:latin typeface="Andalus" pitchFamily="18" charset="-78"/>
              <a:cs typeface="Andalus" pitchFamily="18" charset="-78"/>
            </a:endParaRPr>
          </a:p>
        </p:txBody>
      </p:sp>
      <p:pic>
        <p:nvPicPr>
          <p:cNvPr id="26626" name="Picture 2" descr="http://pcexpertos.com/wp-content/uploads/2009/12/ranura_agp.jpg"/>
          <p:cNvPicPr>
            <a:picLocks noChangeAspect="1" noChangeArrowheads="1"/>
          </p:cNvPicPr>
          <p:nvPr/>
        </p:nvPicPr>
        <p:blipFill>
          <a:blip r:embed="rId2" cstate="print"/>
          <a:srcRect/>
          <a:stretch>
            <a:fillRect/>
          </a:stretch>
        </p:blipFill>
        <p:spPr bwMode="auto">
          <a:xfrm>
            <a:off x="4866456" y="2276872"/>
            <a:ext cx="3810000" cy="23050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down)">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6626"/>
                                        </p:tgtEl>
                                        <p:attrNameLst>
                                          <p:attrName>style.visibility</p:attrName>
                                        </p:attrNameLst>
                                      </p:cBhvr>
                                      <p:to>
                                        <p:strVal val="visible"/>
                                      </p:to>
                                    </p:set>
                                    <p:animEffect transition="in" filter="circle(in)">
                                      <p:cBhvr>
                                        <p:cTn id="2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891852" y="1196752"/>
            <a:ext cx="4040188"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chor="t"/>
          <a:lstStyle/>
          <a:p>
            <a:r>
              <a:rPr lang="es-ES" b="0" dirty="0" smtClean="0">
                <a:solidFill>
                  <a:srgbClr val="0070C0"/>
                </a:solidFill>
                <a:latin typeface="Century Gothic" pitchFamily="34" charset="0"/>
              </a:rPr>
              <a:t>Ranura PCI</a:t>
            </a:r>
          </a:p>
          <a:p>
            <a:endParaRPr lang="es-MX" dirty="0"/>
          </a:p>
        </p:txBody>
      </p:sp>
      <p:sp>
        <p:nvSpPr>
          <p:cNvPr id="4" name="3 Marcador de contenido"/>
          <p:cNvSpPr>
            <a:spLocks noGrp="1"/>
          </p:cNvSpPr>
          <p:nvPr>
            <p:ph sz="quarter" idx="13"/>
          </p:nvPr>
        </p:nvSpPr>
        <p:spPr>
          <a:xfrm>
            <a:off x="889248" y="1844824"/>
            <a:ext cx="4042792" cy="4392488"/>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r>
              <a:rPr lang="es-MX" dirty="0" smtClean="0">
                <a:solidFill>
                  <a:srgbClr val="002060"/>
                </a:solidFill>
                <a:latin typeface="Andalus" pitchFamily="18" charset="-78"/>
                <a:cs typeface="Andalus" pitchFamily="18" charset="-78"/>
              </a:rPr>
              <a:t>PCI, siglas en </a:t>
            </a:r>
            <a:r>
              <a:rPr lang="es-MX" dirty="0" smtClean="0">
                <a:solidFill>
                  <a:srgbClr val="002060"/>
                </a:solidFill>
                <a:latin typeface="Andalus" pitchFamily="18" charset="-78"/>
                <a:cs typeface="Andalus" pitchFamily="18" charset="-78"/>
              </a:rPr>
              <a:t>inglés que </a:t>
            </a:r>
            <a:r>
              <a:rPr lang="es-MX" dirty="0" smtClean="0">
                <a:solidFill>
                  <a:srgbClr val="002060"/>
                </a:solidFill>
                <a:latin typeface="Andalus" pitchFamily="18" charset="-78"/>
                <a:cs typeface="Andalus" pitchFamily="18" charset="-78"/>
              </a:rPr>
              <a:t>en </a:t>
            </a:r>
            <a:r>
              <a:rPr lang="es-MX" dirty="0" smtClean="0">
                <a:solidFill>
                  <a:srgbClr val="002060"/>
                </a:solidFill>
                <a:latin typeface="Andalus" pitchFamily="18" charset="-78"/>
                <a:cs typeface="Andalus" pitchFamily="18" charset="-78"/>
              </a:rPr>
              <a:t>español significa</a:t>
            </a:r>
            <a:r>
              <a:rPr lang="es-MX" dirty="0" smtClean="0">
                <a:solidFill>
                  <a:srgbClr val="002060"/>
                </a:solidFill>
                <a:latin typeface="Andalus" pitchFamily="18" charset="-78"/>
                <a:cs typeface="Andalus" pitchFamily="18" charset="-78"/>
              </a:rPr>
              <a:t>, </a:t>
            </a:r>
            <a:r>
              <a:rPr lang="es-MX" dirty="0" smtClean="0">
                <a:solidFill>
                  <a:srgbClr val="002060"/>
                </a:solidFill>
                <a:latin typeface="Andalus" pitchFamily="18" charset="-78"/>
                <a:cs typeface="Andalus" pitchFamily="18" charset="-78"/>
              </a:rPr>
              <a:t>Interconexión </a:t>
            </a:r>
            <a:r>
              <a:rPr lang="es-MX" dirty="0" smtClean="0">
                <a:solidFill>
                  <a:srgbClr val="002060"/>
                </a:solidFill>
                <a:latin typeface="Andalus" pitchFamily="18" charset="-78"/>
                <a:cs typeface="Andalus" pitchFamily="18" charset="-78"/>
              </a:rPr>
              <a:t>de Componentes Periféricos, y </a:t>
            </a:r>
            <a:r>
              <a:rPr lang="es-MX" dirty="0" smtClean="0">
                <a:solidFill>
                  <a:srgbClr val="002060"/>
                </a:solidFill>
                <a:latin typeface="Andalus" pitchFamily="18" charset="-78"/>
                <a:cs typeface="Andalus" pitchFamily="18" charset="-78"/>
              </a:rPr>
              <a:t>consiste </a:t>
            </a:r>
            <a:r>
              <a:rPr lang="es-MX" dirty="0" smtClean="0">
                <a:solidFill>
                  <a:srgbClr val="002060"/>
                </a:solidFill>
                <a:latin typeface="Andalus" pitchFamily="18" charset="-78"/>
                <a:cs typeface="Andalus" pitchFamily="18" charset="-78"/>
              </a:rPr>
              <a:t>en una conjunción de circuitos integrados (también llamados Dispositivos Planares) o bien de tarjetas de expansión que se ajustan a los conectores de este tipo</a:t>
            </a:r>
            <a:r>
              <a:rPr lang="es-MX" dirty="0" smtClean="0">
                <a:solidFill>
                  <a:srgbClr val="002060"/>
                </a:solidFill>
                <a:latin typeface="Andalus" pitchFamily="18" charset="-78"/>
                <a:cs typeface="Andalus" pitchFamily="18" charset="-78"/>
              </a:rPr>
              <a:t>.</a:t>
            </a:r>
            <a:endParaRPr lang="es-MX" dirty="0"/>
          </a:p>
        </p:txBody>
      </p:sp>
      <p:pic>
        <p:nvPicPr>
          <p:cNvPr id="27650" name="Picture 2" descr="http://2.bp.blogspot.com/-CGikqofz1As/TVNQOBh4SpI/AAAAAAAAAP8/7s9usp42EV0/s1600/pci.jpg"/>
          <p:cNvPicPr>
            <a:picLocks noChangeAspect="1" noChangeArrowheads="1"/>
          </p:cNvPicPr>
          <p:nvPr/>
        </p:nvPicPr>
        <p:blipFill>
          <a:blip r:embed="rId2" cstate="print"/>
          <a:srcRect/>
          <a:stretch>
            <a:fillRect/>
          </a:stretch>
        </p:blipFill>
        <p:spPr bwMode="auto">
          <a:xfrm>
            <a:off x="5004048" y="2276872"/>
            <a:ext cx="3870598" cy="34941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randombar(horizont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7650"/>
                                        </p:tgtEl>
                                        <p:attrNameLst>
                                          <p:attrName>style.visibility</p:attrName>
                                        </p:attrNameLst>
                                      </p:cBhvr>
                                      <p:to>
                                        <p:strVal val="visible"/>
                                      </p:to>
                                    </p:set>
                                    <p:anim calcmode="lin" valueType="num">
                                      <p:cBhvr>
                                        <p:cTn id="27" dur="1000" fill="hold"/>
                                        <p:tgtEl>
                                          <p:spTgt spid="27650"/>
                                        </p:tgtEl>
                                        <p:attrNameLst>
                                          <p:attrName>ppt_w</p:attrName>
                                        </p:attrNameLst>
                                      </p:cBhvr>
                                      <p:tavLst>
                                        <p:tav tm="0">
                                          <p:val>
                                            <p:fltVal val="0"/>
                                          </p:val>
                                        </p:tav>
                                        <p:tav tm="100000">
                                          <p:val>
                                            <p:strVal val="#ppt_w"/>
                                          </p:val>
                                        </p:tav>
                                      </p:tavLst>
                                    </p:anim>
                                    <p:anim calcmode="lin" valueType="num">
                                      <p:cBhvr>
                                        <p:cTn id="28" dur="1000" fill="hold"/>
                                        <p:tgtEl>
                                          <p:spTgt spid="27650"/>
                                        </p:tgtEl>
                                        <p:attrNameLst>
                                          <p:attrName>ppt_h</p:attrName>
                                        </p:attrNameLst>
                                      </p:cBhvr>
                                      <p:tavLst>
                                        <p:tav tm="0">
                                          <p:val>
                                            <p:fltVal val="0"/>
                                          </p:val>
                                        </p:tav>
                                        <p:tav tm="100000">
                                          <p:val>
                                            <p:strVal val="#ppt_h"/>
                                          </p:val>
                                        </p:tav>
                                      </p:tavLst>
                                    </p:anim>
                                    <p:anim calcmode="lin" valueType="num">
                                      <p:cBhvr>
                                        <p:cTn id="29" dur="1000" fill="hold"/>
                                        <p:tgtEl>
                                          <p:spTgt spid="27650"/>
                                        </p:tgtEl>
                                        <p:attrNameLst>
                                          <p:attrName>style.rotation</p:attrName>
                                        </p:attrNameLst>
                                      </p:cBhvr>
                                      <p:tavLst>
                                        <p:tav tm="0">
                                          <p:val>
                                            <p:fltVal val="90"/>
                                          </p:val>
                                        </p:tav>
                                        <p:tav tm="100000">
                                          <p:val>
                                            <p:fltVal val="0"/>
                                          </p:val>
                                        </p:tav>
                                      </p:tavLst>
                                    </p:anim>
                                    <p:animEffect transition="in" filter="fade">
                                      <p:cBhvr>
                                        <p:cTn id="30"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827584" y="692696"/>
            <a:ext cx="3600400"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chor="t">
            <a:normAutofit fontScale="92500" lnSpcReduction="10000"/>
          </a:bodyPr>
          <a:lstStyle/>
          <a:p>
            <a:r>
              <a:rPr lang="es-MX" b="0" dirty="0" smtClean="0">
                <a:solidFill>
                  <a:srgbClr val="0070C0"/>
                </a:solidFill>
                <a:latin typeface="Century Gothic" pitchFamily="34" charset="0"/>
              </a:rPr>
              <a:t>Ranuras de expansión para periféricos</a:t>
            </a:r>
          </a:p>
          <a:p>
            <a:endParaRPr lang="es-MX" b="0" dirty="0">
              <a:solidFill>
                <a:srgbClr val="0070C0"/>
              </a:solidFill>
            </a:endParaRPr>
          </a:p>
        </p:txBody>
      </p:sp>
      <p:sp>
        <p:nvSpPr>
          <p:cNvPr id="4" name="3 Marcador de contenido"/>
          <p:cNvSpPr>
            <a:spLocks noGrp="1"/>
          </p:cNvSpPr>
          <p:nvPr>
            <p:ph sz="quarter" idx="13"/>
          </p:nvPr>
        </p:nvSpPr>
        <p:spPr>
          <a:xfrm>
            <a:off x="827584" y="1332458"/>
            <a:ext cx="3600400" cy="4472806"/>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Autofit/>
          </a:bodyPr>
          <a:lstStyle/>
          <a:p>
            <a:r>
              <a:rPr lang="es-MX" dirty="0" smtClean="0">
                <a:solidFill>
                  <a:srgbClr val="002060"/>
                </a:solidFill>
                <a:latin typeface="Andalus" pitchFamily="18" charset="-78"/>
                <a:cs typeface="Andalus" pitchFamily="18" charset="-78"/>
              </a:rPr>
              <a:t>Una ranura de expansión (también llamada </a:t>
            </a:r>
            <a:r>
              <a:rPr lang="es-MX" i="1" dirty="0" smtClean="0">
                <a:solidFill>
                  <a:srgbClr val="002060"/>
                </a:solidFill>
                <a:latin typeface="Andalus" pitchFamily="18" charset="-78"/>
                <a:cs typeface="Andalus" pitchFamily="18" charset="-78"/>
              </a:rPr>
              <a:t>slot</a:t>
            </a:r>
            <a:r>
              <a:rPr lang="es-MX" dirty="0" smtClean="0">
                <a:solidFill>
                  <a:srgbClr val="002060"/>
                </a:solidFill>
                <a:latin typeface="Andalus" pitchFamily="18" charset="-78"/>
                <a:cs typeface="Andalus" pitchFamily="18" charset="-78"/>
              </a:rPr>
              <a:t> de expansión) es un elemento de la placa base de un computador, que permite conectar a esta una tarjeta adicional o de expansión, la cual suele realizar funciones de control de </a:t>
            </a:r>
            <a:r>
              <a:rPr lang="es-MX" dirty="0" smtClean="0">
                <a:solidFill>
                  <a:srgbClr val="002060"/>
                </a:solidFill>
                <a:latin typeface="Andalus" pitchFamily="18" charset="-78"/>
                <a:cs typeface="Andalus" pitchFamily="18" charset="-78"/>
              </a:rPr>
              <a:t>dispositivos</a:t>
            </a:r>
            <a:r>
              <a:rPr lang="es-MX" dirty="0">
                <a:solidFill>
                  <a:srgbClr val="002060"/>
                </a:solidFill>
                <a:latin typeface="Andalus" pitchFamily="18" charset="-78"/>
                <a:cs typeface="Andalus" pitchFamily="18" charset="-78"/>
              </a:rPr>
              <a:t>.</a:t>
            </a:r>
            <a:endParaRPr lang="es-MX" dirty="0">
              <a:solidFill>
                <a:srgbClr val="002060"/>
              </a:solidFill>
              <a:latin typeface="Andalus" pitchFamily="18" charset="-78"/>
              <a:cs typeface="Andalus" pitchFamily="18" charset="-78"/>
            </a:endParaRPr>
          </a:p>
        </p:txBody>
      </p:sp>
      <p:pic>
        <p:nvPicPr>
          <p:cNvPr id="28674" name="Picture 2" descr="http://trestle.icarnegie.com/content/SSD/SSD2/4.4-Mx/normal/pg-hardware-sys/pg-peripherals/pg-connecting-peripherals/insertingCard-ES.jpg"/>
          <p:cNvPicPr>
            <a:picLocks noChangeAspect="1" noChangeArrowheads="1"/>
          </p:cNvPicPr>
          <p:nvPr/>
        </p:nvPicPr>
        <p:blipFill>
          <a:blip r:embed="rId3" cstate="print"/>
          <a:srcRect/>
          <a:stretch>
            <a:fillRect/>
          </a:stretch>
        </p:blipFill>
        <p:spPr bwMode="auto">
          <a:xfrm>
            <a:off x="4427984" y="1268760"/>
            <a:ext cx="4005461" cy="367240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2000"/>
                                        <p:tgtEl>
                                          <p:spTgt spid="4">
                                            <p:bg/>
                                          </p:spTgt>
                                        </p:tgtEl>
                                      </p:cBhvr>
                                    </p:animEffect>
                                    <p:anim calcmode="lin" valueType="num">
                                      <p:cBhvr>
                                        <p:cTn id="15" dur="2000" fill="hold"/>
                                        <p:tgtEl>
                                          <p:spTgt spid="4">
                                            <p:bg/>
                                          </p:spTgt>
                                        </p:tgtEl>
                                        <p:attrNameLst>
                                          <p:attrName>ppt_w</p:attrName>
                                        </p:attrNameLst>
                                      </p:cBhvr>
                                      <p:tavLst>
                                        <p:tav tm="0" fmla="#ppt_w*sin(2.5*pi*$)">
                                          <p:val>
                                            <p:fltVal val="0"/>
                                          </p:val>
                                        </p:tav>
                                        <p:tav tm="100000">
                                          <p:val>
                                            <p:fltVal val="1"/>
                                          </p:val>
                                        </p:tav>
                                      </p:tavLst>
                                    </p:anim>
                                    <p:anim calcmode="lin" valueType="num">
                                      <p:cBhvr>
                                        <p:cTn id="16" dur="20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anim calcmode="lin" valueType="num">
                                      <p:cBhvr>
                                        <p:cTn id="22"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8674"/>
                                        </p:tgtEl>
                                        <p:attrNameLst>
                                          <p:attrName>style.visibility</p:attrName>
                                        </p:attrNameLst>
                                      </p:cBhvr>
                                      <p:to>
                                        <p:strVal val="visible"/>
                                      </p:to>
                                    </p:set>
                                    <p:animEffect transition="in" filter="wipe(down)">
                                      <p:cBhvr>
                                        <p:cTn id="28" dur="580">
                                          <p:stCondLst>
                                            <p:cond delay="0"/>
                                          </p:stCondLst>
                                        </p:cTn>
                                        <p:tgtEl>
                                          <p:spTgt spid="28674"/>
                                        </p:tgtEl>
                                      </p:cBhvr>
                                    </p:animEffect>
                                    <p:anim calcmode="lin" valueType="num">
                                      <p:cBhvr>
                                        <p:cTn id="29"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34" dur="26">
                                          <p:stCondLst>
                                            <p:cond delay="650"/>
                                          </p:stCondLst>
                                        </p:cTn>
                                        <p:tgtEl>
                                          <p:spTgt spid="28674"/>
                                        </p:tgtEl>
                                      </p:cBhvr>
                                      <p:to x="100000" y="60000"/>
                                    </p:animScale>
                                    <p:animScale>
                                      <p:cBhvr>
                                        <p:cTn id="35" dur="166" decel="50000">
                                          <p:stCondLst>
                                            <p:cond delay="676"/>
                                          </p:stCondLst>
                                        </p:cTn>
                                        <p:tgtEl>
                                          <p:spTgt spid="28674"/>
                                        </p:tgtEl>
                                      </p:cBhvr>
                                      <p:to x="100000" y="100000"/>
                                    </p:animScale>
                                    <p:animScale>
                                      <p:cBhvr>
                                        <p:cTn id="36" dur="26">
                                          <p:stCondLst>
                                            <p:cond delay="1312"/>
                                          </p:stCondLst>
                                        </p:cTn>
                                        <p:tgtEl>
                                          <p:spTgt spid="28674"/>
                                        </p:tgtEl>
                                      </p:cBhvr>
                                      <p:to x="100000" y="80000"/>
                                    </p:animScale>
                                    <p:animScale>
                                      <p:cBhvr>
                                        <p:cTn id="37" dur="166" decel="50000">
                                          <p:stCondLst>
                                            <p:cond delay="1338"/>
                                          </p:stCondLst>
                                        </p:cTn>
                                        <p:tgtEl>
                                          <p:spTgt spid="28674"/>
                                        </p:tgtEl>
                                      </p:cBhvr>
                                      <p:to x="100000" y="100000"/>
                                    </p:animScale>
                                    <p:animScale>
                                      <p:cBhvr>
                                        <p:cTn id="38" dur="26">
                                          <p:stCondLst>
                                            <p:cond delay="1642"/>
                                          </p:stCondLst>
                                        </p:cTn>
                                        <p:tgtEl>
                                          <p:spTgt spid="28674"/>
                                        </p:tgtEl>
                                      </p:cBhvr>
                                      <p:to x="100000" y="90000"/>
                                    </p:animScale>
                                    <p:animScale>
                                      <p:cBhvr>
                                        <p:cTn id="39" dur="166" decel="50000">
                                          <p:stCondLst>
                                            <p:cond delay="1668"/>
                                          </p:stCondLst>
                                        </p:cTn>
                                        <p:tgtEl>
                                          <p:spTgt spid="28674"/>
                                        </p:tgtEl>
                                      </p:cBhvr>
                                      <p:to x="100000" y="100000"/>
                                    </p:animScale>
                                    <p:animScale>
                                      <p:cBhvr>
                                        <p:cTn id="40" dur="26">
                                          <p:stCondLst>
                                            <p:cond delay="1808"/>
                                          </p:stCondLst>
                                        </p:cTn>
                                        <p:tgtEl>
                                          <p:spTgt spid="28674"/>
                                        </p:tgtEl>
                                      </p:cBhvr>
                                      <p:to x="100000" y="95000"/>
                                    </p:animScale>
                                    <p:animScale>
                                      <p:cBhvr>
                                        <p:cTn id="41" dur="166" decel="50000">
                                          <p:stCondLst>
                                            <p:cond delay="1834"/>
                                          </p:stCondLst>
                                        </p:cTn>
                                        <p:tgtEl>
                                          <p:spTgt spid="286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63860" y="1286222"/>
            <a:ext cx="4040188"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r>
              <a:rPr lang="es-MX" b="0" dirty="0" smtClean="0">
                <a:solidFill>
                  <a:srgbClr val="0070C0"/>
                </a:solidFill>
                <a:latin typeface="Century Gothic" pitchFamily="34" charset="0"/>
              </a:rPr>
              <a:t>El procesador</a:t>
            </a:r>
            <a:endParaRPr lang="es-MX" b="0" dirty="0">
              <a:solidFill>
                <a:srgbClr val="0070C0"/>
              </a:solidFill>
              <a:latin typeface="Century Gothic" pitchFamily="34" charset="0"/>
            </a:endParaRPr>
          </a:p>
        </p:txBody>
      </p:sp>
      <p:sp>
        <p:nvSpPr>
          <p:cNvPr id="4" name="3 Marcador de contenido"/>
          <p:cNvSpPr>
            <a:spLocks noGrp="1"/>
          </p:cNvSpPr>
          <p:nvPr>
            <p:ph sz="quarter" idx="13"/>
          </p:nvPr>
        </p:nvSpPr>
        <p:spPr>
          <a:xfrm>
            <a:off x="963860" y="1925984"/>
            <a:ext cx="4040188" cy="3951288"/>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s-CO" dirty="0">
                <a:solidFill>
                  <a:srgbClr val="002060"/>
                </a:solidFill>
                <a:latin typeface="Andalus" pitchFamily="18" charset="-78"/>
                <a:cs typeface="Andalus" pitchFamily="18" charset="-78"/>
              </a:rPr>
              <a:t>Es el chip más importante de la tarjeta madre, es el que se encarga de organizar el funcionamiento del computador, procesar la información, ejecutar cálculos y en general realizar millones de instrucciones por segundos y esto es lo que define sus características y precio.</a:t>
            </a:r>
          </a:p>
          <a:p>
            <a:endParaRPr lang="es-MX"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204864"/>
            <a:ext cx="2928937" cy="1695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25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bg/>
                                          </p:spTgt>
                                        </p:tgtEl>
                                      </p:cBhvr>
                                    </p:animEffect>
                                    <p:animScale>
                                      <p:cBhvr>
                                        <p:cTn id="7" dur="250" autoRev="1" fill="hold"/>
                                        <p:tgtEl>
                                          <p:spTgt spid="3">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4">
                                            <p:bg/>
                                          </p:spTgt>
                                        </p:tgtEl>
                                        <p:attrNameLst>
                                          <p:attrName>style.color</p:attrName>
                                        </p:attrNameLst>
                                      </p:cBhvr>
                                      <p:to>
                                        <a:schemeClr val="bg1"/>
                                      </p:to>
                                    </p:animClr>
                                    <p:animClr clrSpc="rgb" dir="cw">
                                      <p:cBhvr>
                                        <p:cTn id="17" dur="250" autoRev="1" fill="remove"/>
                                        <p:tgtEl>
                                          <p:spTgt spid="4">
                                            <p:bg/>
                                          </p:spTgt>
                                        </p:tgtEl>
                                        <p:attrNameLst>
                                          <p:attrName>fillcolor</p:attrName>
                                        </p:attrNameLst>
                                      </p:cBhvr>
                                      <p:to>
                                        <a:schemeClr val="bg1"/>
                                      </p:to>
                                    </p:animClr>
                                    <p:set>
                                      <p:cBhvr>
                                        <p:cTn id="18" dur="250" autoRev="1" fill="remove"/>
                                        <p:tgtEl>
                                          <p:spTgt spid="4">
                                            <p:bg/>
                                          </p:spTgt>
                                        </p:tgtEl>
                                        <p:attrNameLst>
                                          <p:attrName>fill.type</p:attrName>
                                        </p:attrNameLst>
                                      </p:cBhvr>
                                      <p:to>
                                        <p:strVal val="solid"/>
                                      </p:to>
                                    </p:set>
                                    <p:set>
                                      <p:cBhvr>
                                        <p:cTn id="19" dur="250" autoRev="1" fill="remove"/>
                                        <p:tgtEl>
                                          <p:spTgt spid="4">
                                            <p:bg/>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0" nodeType="clickEffect">
                                  <p:stCondLst>
                                    <p:cond delay="0"/>
                                  </p:stCondLst>
                                  <p:childTnLst>
                                    <p:animClr clrSpc="rgb" dir="cw">
                                      <p:cBhvr override="childStyle">
                                        <p:cTn id="23" dur="250" autoRev="1" fill="remove"/>
                                        <p:tgtEl>
                                          <p:spTgt spid="4">
                                            <p:txEl>
                                              <p:pRg st="0" end="0"/>
                                            </p:txEl>
                                          </p:spTgt>
                                        </p:tgtEl>
                                        <p:attrNameLst>
                                          <p:attrName>style.color</p:attrName>
                                        </p:attrNameLst>
                                      </p:cBhvr>
                                      <p:to>
                                        <a:schemeClr val="bg1"/>
                                      </p:to>
                                    </p:animClr>
                                    <p:animClr clrSpc="rgb" dir="cw">
                                      <p:cBhvr>
                                        <p:cTn id="24" dur="250" autoRev="1" fill="remove"/>
                                        <p:tgtEl>
                                          <p:spTgt spid="4">
                                            <p:txEl>
                                              <p:pRg st="0" end="0"/>
                                            </p:txEl>
                                          </p:spTgt>
                                        </p:tgtEl>
                                        <p:attrNameLst>
                                          <p:attrName>fillcolor</p:attrName>
                                        </p:attrNameLst>
                                      </p:cBhvr>
                                      <p:to>
                                        <a:schemeClr val="bg1"/>
                                      </p:to>
                                    </p:animClr>
                                    <p:set>
                                      <p:cBhvr>
                                        <p:cTn id="25" dur="250" autoRev="1" fill="remove"/>
                                        <p:tgtEl>
                                          <p:spTgt spid="4">
                                            <p:txEl>
                                              <p:pRg st="0" end="0"/>
                                            </p:txEl>
                                          </p:spTgt>
                                        </p:tgtEl>
                                        <p:attrNameLst>
                                          <p:attrName>fill.type</p:attrName>
                                        </p:attrNameLst>
                                      </p:cBhvr>
                                      <p:to>
                                        <p:strVal val="solid"/>
                                      </p:to>
                                    </p:set>
                                    <p:set>
                                      <p:cBhvr>
                                        <p:cTn id="26" dur="250" autoRev="1" fill="remove"/>
                                        <p:tgtEl>
                                          <p:spTgt spid="4">
                                            <p:txEl>
                                              <p:pRg st="0" end="0"/>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63860" y="1214214"/>
            <a:ext cx="3680148"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r>
              <a:rPr lang="es-MX" b="0" dirty="0" smtClean="0">
                <a:solidFill>
                  <a:srgbClr val="0070C0"/>
                </a:solidFill>
                <a:latin typeface="Century Gothic" pitchFamily="34" charset="0"/>
              </a:rPr>
              <a:t>Memoria ROM</a:t>
            </a:r>
            <a:endParaRPr lang="es-MX" b="0" dirty="0">
              <a:solidFill>
                <a:srgbClr val="0070C0"/>
              </a:solidFill>
              <a:latin typeface="Century Gothic" pitchFamily="34" charset="0"/>
            </a:endParaRPr>
          </a:p>
        </p:txBody>
      </p:sp>
      <p:sp>
        <p:nvSpPr>
          <p:cNvPr id="4" name="3 Marcador de contenido"/>
          <p:cNvSpPr>
            <a:spLocks noGrp="1"/>
          </p:cNvSpPr>
          <p:nvPr>
            <p:ph sz="quarter" idx="13"/>
          </p:nvPr>
        </p:nvSpPr>
        <p:spPr>
          <a:xfrm>
            <a:off x="963860" y="1853976"/>
            <a:ext cx="3680148" cy="3951288"/>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r>
              <a:rPr lang="es-CO" dirty="0">
                <a:solidFill>
                  <a:srgbClr val="002060"/>
                </a:solidFill>
                <a:latin typeface="Andalus" pitchFamily="18" charset="-78"/>
                <a:cs typeface="Andalus" pitchFamily="18" charset="-78"/>
              </a:rPr>
              <a:t>La Memoria ROM como caso contrario, sólo puede leer y es la memoria que se usa para el BIOS del Sistema. El BIOS del sistema es un pequeño programa que se carga en la memoria </a:t>
            </a:r>
            <a:r>
              <a:rPr lang="es-CO" dirty="0" smtClean="0">
                <a:solidFill>
                  <a:srgbClr val="002060"/>
                </a:solidFill>
                <a:latin typeface="Andalus" pitchFamily="18" charset="-78"/>
                <a:cs typeface="Andalus" pitchFamily="18" charset="-78"/>
              </a:rPr>
              <a:t>ROM.</a:t>
            </a:r>
            <a:endParaRPr lang="es-MX" dirty="0">
              <a:solidFill>
                <a:srgbClr val="002060"/>
              </a:solidFill>
              <a:latin typeface="Andalus" pitchFamily="18" charset="-78"/>
              <a:cs typeface="Andalus" pitchFamily="18" charset="-78"/>
            </a:endParaRPr>
          </a:p>
        </p:txBody>
      </p:sp>
      <p:pic>
        <p:nvPicPr>
          <p:cNvPr id="7" name="7 Marcador de contenido" descr="368241243.jpg"/>
          <p:cNvPicPr>
            <a:picLocks noGrp="1" noChangeAspect="1"/>
          </p:cNvPicPr>
          <p:nvPr>
            <p:ph sz="quarter" idx="14"/>
          </p:nvPr>
        </p:nvPicPr>
        <p:blipFill>
          <a:blip r:embed="rId2" cstate="print"/>
          <a:stretch>
            <a:fillRect/>
          </a:stretch>
        </p:blipFill>
        <p:spPr>
          <a:xfrm>
            <a:off x="4716016" y="2060848"/>
            <a:ext cx="3672408" cy="2592288"/>
          </a:xfrm>
          <a:prstGeom prst="rect">
            <a:avLst/>
          </a:prstGeom>
          <a:ln>
            <a:noFill/>
          </a:ln>
          <a:effectLst>
            <a:softEdge rad="112500"/>
          </a:effectLst>
        </p:spPr>
      </p:pic>
    </p:spTree>
    <p:extLst>
      <p:ext uri="{BB962C8B-B14F-4D97-AF65-F5344CB8AC3E}">
        <p14:creationId xmlns:p14="http://schemas.microsoft.com/office/powerpoint/2010/main" val="256927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bg/>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4">
                                            <p:bg/>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5" presetClass="emph" presetSubtype="0" fill="hold" nodeType="clickEffect">
                                  <p:stCondLst>
                                    <p:cond delay="0"/>
                                  </p:stCondLst>
                                  <p:childTnLst>
                                    <p:animClr clrSpc="hsl" dir="cw">
                                      <p:cBhvr override="childStyle">
                                        <p:cTn id="22" dur="500" fill="hold"/>
                                        <p:tgtEl>
                                          <p:spTgt spid="7"/>
                                        </p:tgtEl>
                                        <p:attrNameLst>
                                          <p:attrName>style.color</p:attrName>
                                        </p:attrNameLst>
                                      </p:cBhvr>
                                      <p:by>
                                        <p:hsl h="0" s="-70588" l="0"/>
                                      </p:by>
                                    </p:animClr>
                                    <p:animClr clrSpc="hsl" dir="cw">
                                      <p:cBhvr>
                                        <p:cTn id="23" dur="500" fill="hold"/>
                                        <p:tgtEl>
                                          <p:spTgt spid="7"/>
                                        </p:tgtEl>
                                        <p:attrNameLst>
                                          <p:attrName>fillcolor</p:attrName>
                                        </p:attrNameLst>
                                      </p:cBhvr>
                                      <p:by>
                                        <p:hsl h="0" s="-70588" l="0"/>
                                      </p:by>
                                    </p:animClr>
                                    <p:animClr clrSpc="hsl" dir="cw">
                                      <p:cBhvr>
                                        <p:cTn id="24" dur="500" fill="hold"/>
                                        <p:tgtEl>
                                          <p:spTgt spid="7"/>
                                        </p:tgtEl>
                                        <p:attrNameLst>
                                          <p:attrName>stroke.color</p:attrName>
                                        </p:attrNameLst>
                                      </p:cBhvr>
                                      <p:by>
                                        <p:hsl h="0" s="-70588" l="0"/>
                                      </p:by>
                                    </p:animClr>
                                    <p:set>
                                      <p:cBhvr>
                                        <p:cTn id="25"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5 CuadroTexto"/>
          <p:cNvSpPr txBox="1"/>
          <p:nvPr/>
        </p:nvSpPr>
        <p:spPr>
          <a:xfrm>
            <a:off x="827584" y="1731580"/>
            <a:ext cx="2880320" cy="3785652"/>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defRPr/>
            </a:pPr>
            <a:r>
              <a:rPr lang="es-CO" sz="2400" dirty="0">
                <a:solidFill>
                  <a:srgbClr val="002060"/>
                </a:solidFill>
                <a:latin typeface="Andalus" pitchFamily="18" charset="-78"/>
                <a:cs typeface="Andalus" pitchFamily="18" charset="-78"/>
              </a:rPr>
              <a:t>Es la tarjeta primordial que se encuentra dentro del computador, a ésta adhieren todos los circuitos electrónicos, memorias, microprocesador, tarjetas, etc.</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988840"/>
            <a:ext cx="4247139"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586253" y="188640"/>
            <a:ext cx="4178260" cy="923330"/>
          </a:xfrm>
          <a:prstGeom prst="rect">
            <a:avLst/>
          </a:prstGeom>
          <a:noFill/>
        </p:spPr>
        <p:txBody>
          <a:bodyPr wrap="none" lIns="91440" tIns="45720" rIns="91440" bIns="45720">
            <a:spAutoFit/>
          </a:bodyPr>
          <a:lstStyle/>
          <a:p>
            <a:pPr algn="ct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Tarjeta madre</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63860" y="1196752"/>
            <a:ext cx="3536132"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r>
              <a:rPr lang="es-MX" b="0" dirty="0" smtClean="0">
                <a:solidFill>
                  <a:srgbClr val="0070C0"/>
                </a:solidFill>
                <a:latin typeface="Century Gothic" pitchFamily="34" charset="0"/>
              </a:rPr>
              <a:t>Memoria RAM</a:t>
            </a:r>
            <a:endParaRPr lang="es-MX" b="0" dirty="0">
              <a:solidFill>
                <a:srgbClr val="0070C0"/>
              </a:solidFill>
              <a:latin typeface="Century Gothic" pitchFamily="34" charset="0"/>
            </a:endParaRPr>
          </a:p>
        </p:txBody>
      </p:sp>
      <p:sp>
        <p:nvSpPr>
          <p:cNvPr id="4" name="3 Marcador de contenido"/>
          <p:cNvSpPr>
            <a:spLocks noGrp="1"/>
          </p:cNvSpPr>
          <p:nvPr>
            <p:ph sz="quarter" idx="13"/>
          </p:nvPr>
        </p:nvSpPr>
        <p:spPr>
          <a:xfrm>
            <a:off x="963860" y="1836514"/>
            <a:ext cx="3536132" cy="416731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r>
              <a:rPr lang="es-CO" dirty="0">
                <a:solidFill>
                  <a:srgbClr val="002060"/>
                </a:solidFill>
                <a:latin typeface="Andalus" pitchFamily="18" charset="-78"/>
                <a:cs typeface="Andalus" pitchFamily="18" charset="-78"/>
              </a:rPr>
              <a:t>P</a:t>
            </a:r>
            <a:r>
              <a:rPr lang="es-CO" dirty="0" smtClean="0">
                <a:solidFill>
                  <a:srgbClr val="002060"/>
                </a:solidFill>
                <a:latin typeface="Andalus" pitchFamily="18" charset="-78"/>
                <a:cs typeface="Andalus" pitchFamily="18" charset="-78"/>
              </a:rPr>
              <a:t>uede </a:t>
            </a:r>
            <a:r>
              <a:rPr lang="es-CO" dirty="0">
                <a:solidFill>
                  <a:srgbClr val="002060"/>
                </a:solidFill>
                <a:latin typeface="Andalus" pitchFamily="18" charset="-78"/>
                <a:cs typeface="Andalus" pitchFamily="18" charset="-78"/>
              </a:rPr>
              <a:t>leer/escribir sobre sí misma por lo que, es la memoria que utilizamos para los programas y aplicaciones que utilizamos día a día. Actualmente tienen capacidad desde 1GB hasta  de 4GB.</a:t>
            </a:r>
          </a:p>
          <a:p>
            <a:endParaRPr lang="es-MX" dirty="0">
              <a:solidFill>
                <a:srgbClr val="002060"/>
              </a:solidFill>
              <a:latin typeface="Andalus" pitchFamily="18" charset="-78"/>
              <a:cs typeface="Andalus" pitchFamily="18" charset="-78"/>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651928"/>
            <a:ext cx="3240360" cy="2866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518537"/>
            <a:ext cx="3528392" cy="28557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34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randombar(horizontal)">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bg/>
                                          </p:spTgt>
                                        </p:tgtEl>
                                        <p:attrNameLst>
                                          <p:attrName>style.visibility</p:attrName>
                                        </p:attrNameLst>
                                      </p:cBhvr>
                                      <p:to>
                                        <p:strVal val="visible"/>
                                      </p:to>
                                    </p:set>
                                    <p:animEffect transition="in" filter="blinds(horizontal)">
                                      <p:cBhvr>
                                        <p:cTn id="26" dur="500"/>
                                        <p:tgtEl>
                                          <p:spTgt spid="4">
                                            <p:bg/>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blinds(horizontal)">
                                      <p:cBhvr>
                                        <p:cTn id="3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793330"/>
            <a:ext cx="2674640" cy="1427758"/>
          </a:xfrm>
        </p:spPr>
        <p:txBody>
          <a:bodyPr>
            <a:normAutofit fontScale="90000"/>
          </a:bodyPr>
          <a:lstStyle/>
          <a:p>
            <a:r>
              <a:rPr lang="es-ES" sz="3100" b="0" dirty="0" smtClean="0">
                <a:solidFill>
                  <a:srgbClr val="7030A0"/>
                </a:solidFill>
                <a:latin typeface="Century Gothic" pitchFamily="34" charset="0"/>
              </a:rPr>
              <a:t>ELEMENTOS DE TARJETA MADRE:</a:t>
            </a:r>
            <a:br>
              <a:rPr lang="es-ES" sz="3100" b="0" dirty="0" smtClean="0">
                <a:solidFill>
                  <a:srgbClr val="7030A0"/>
                </a:solidFill>
                <a:latin typeface="Century Gothic" pitchFamily="34" charset="0"/>
              </a:rPr>
            </a:br>
            <a:endParaRPr lang="es-MX" b="0" dirty="0">
              <a:solidFill>
                <a:srgbClr val="7030A0"/>
              </a:solidFill>
              <a:latin typeface="Century Gothic" pitchFamily="34" charset="0"/>
            </a:endParaRPr>
          </a:p>
        </p:txBody>
      </p:sp>
      <p:sp>
        <p:nvSpPr>
          <p:cNvPr id="3" name="2 Marcador de contenido"/>
          <p:cNvSpPr>
            <a:spLocks noGrp="1"/>
          </p:cNvSpPr>
          <p:nvPr>
            <p:ph idx="1"/>
          </p:nvPr>
        </p:nvSpPr>
        <p:spPr>
          <a:xfrm>
            <a:off x="3575050" y="777106"/>
            <a:ext cx="5111750" cy="5604222"/>
          </a:xfrm>
        </p:spPr>
        <p:txBody>
          <a:bodyPr>
            <a:normAutofit fontScale="92500" lnSpcReduction="20000"/>
          </a:bodyPr>
          <a:lstStyle/>
          <a:p>
            <a:r>
              <a:rPr lang="es-ES" sz="2200" dirty="0" smtClean="0">
                <a:latin typeface="Century Gothic" pitchFamily="34" charset="0"/>
              </a:rPr>
              <a:t>BIOS con Redstorm</a:t>
            </a:r>
          </a:p>
          <a:p>
            <a:r>
              <a:rPr lang="es-ES" sz="2200" dirty="0" smtClean="0">
                <a:latin typeface="Century Gothic" pitchFamily="34" charset="0"/>
              </a:rPr>
              <a:t>Ranura CNR</a:t>
            </a:r>
          </a:p>
          <a:p>
            <a:r>
              <a:rPr lang="es-ES" sz="2200" dirty="0" smtClean="0">
                <a:latin typeface="Century Gothic" pitchFamily="34" charset="0"/>
              </a:rPr>
              <a:t>Puertos USB</a:t>
            </a:r>
          </a:p>
          <a:p>
            <a:r>
              <a:rPr lang="es-ES" sz="2200" dirty="0" smtClean="0">
                <a:latin typeface="Century Gothic" pitchFamily="34" charset="0"/>
              </a:rPr>
              <a:t>Conector ventilador</a:t>
            </a:r>
          </a:p>
          <a:p>
            <a:r>
              <a:rPr lang="es-ES" sz="2200" dirty="0" smtClean="0">
                <a:latin typeface="Century Gothic" pitchFamily="34" charset="0"/>
              </a:rPr>
              <a:t>Batería</a:t>
            </a:r>
          </a:p>
          <a:p>
            <a:r>
              <a:rPr lang="es-ES" sz="2200" dirty="0" smtClean="0">
                <a:latin typeface="Century Gothic" pitchFamily="34" charset="0"/>
              </a:rPr>
              <a:t>IDE</a:t>
            </a:r>
          </a:p>
          <a:p>
            <a:r>
              <a:rPr lang="es-ES" sz="2200" dirty="0" smtClean="0">
                <a:latin typeface="Century Gothic" pitchFamily="34" charset="0"/>
              </a:rPr>
              <a:t>Conector ATX</a:t>
            </a:r>
          </a:p>
          <a:p>
            <a:r>
              <a:rPr lang="es-ES" sz="2200" dirty="0" smtClean="0">
                <a:latin typeface="Century Gothic" pitchFamily="34" charset="0"/>
              </a:rPr>
              <a:t>SW</a:t>
            </a:r>
          </a:p>
          <a:p>
            <a:r>
              <a:rPr lang="es-ES" sz="2200" dirty="0" smtClean="0">
                <a:latin typeface="Century Gothic" pitchFamily="34" charset="0"/>
              </a:rPr>
              <a:t>Zócalo</a:t>
            </a:r>
          </a:p>
          <a:p>
            <a:r>
              <a:rPr lang="es-ES" sz="2200" dirty="0" smtClean="0">
                <a:latin typeface="Century Gothic" pitchFamily="34" charset="0"/>
              </a:rPr>
              <a:t>Puerto paralelo</a:t>
            </a:r>
          </a:p>
          <a:p>
            <a:r>
              <a:rPr lang="es-ES" sz="2200" dirty="0" smtClean="0">
                <a:latin typeface="Century Gothic" pitchFamily="34" charset="0"/>
              </a:rPr>
              <a:t>Puerto joystick</a:t>
            </a:r>
          </a:p>
          <a:p>
            <a:r>
              <a:rPr lang="es-ES" sz="2200" dirty="0" smtClean="0">
                <a:latin typeface="Century Gothic" pitchFamily="34" charset="0"/>
              </a:rPr>
              <a:t>Ranura AGP</a:t>
            </a:r>
          </a:p>
          <a:p>
            <a:r>
              <a:rPr lang="es-ES" sz="2200" dirty="0" smtClean="0">
                <a:latin typeface="Century Gothic" pitchFamily="34" charset="0"/>
              </a:rPr>
              <a:t>Ranura PCI</a:t>
            </a:r>
          </a:p>
          <a:p>
            <a:r>
              <a:rPr lang="es-MX" sz="2200" dirty="0">
                <a:latin typeface="Century Gothic" pitchFamily="34" charset="0"/>
              </a:rPr>
              <a:t>Ranuras de expansión para </a:t>
            </a:r>
            <a:r>
              <a:rPr lang="es-MX" sz="2200" dirty="0" smtClean="0">
                <a:latin typeface="Century Gothic" pitchFamily="34" charset="0"/>
              </a:rPr>
              <a:t>periféricos</a:t>
            </a:r>
          </a:p>
          <a:p>
            <a:r>
              <a:rPr lang="es-MX" sz="2200" dirty="0" smtClean="0">
                <a:latin typeface="Century Gothic" pitchFamily="34" charset="0"/>
              </a:rPr>
              <a:t>El procesador</a:t>
            </a:r>
          </a:p>
          <a:p>
            <a:r>
              <a:rPr lang="es-MX" sz="2200" dirty="0" smtClean="0">
                <a:latin typeface="Century Gothic" pitchFamily="34" charset="0"/>
              </a:rPr>
              <a:t>Memoria ROM</a:t>
            </a:r>
          </a:p>
          <a:p>
            <a:r>
              <a:rPr lang="es-MX" sz="2200" dirty="0">
                <a:latin typeface="Century Gothic" pitchFamily="34" charset="0"/>
              </a:rPr>
              <a:t>Memoria </a:t>
            </a:r>
            <a:r>
              <a:rPr lang="es-MX" sz="2200" dirty="0" smtClean="0">
                <a:latin typeface="Century Gothic" pitchFamily="34" charset="0"/>
              </a:rPr>
              <a:t>RAM</a:t>
            </a:r>
            <a:endParaRPr lang="es-MX" sz="2200" dirty="0">
              <a:latin typeface="Century Gothic" pitchFamily="34" charset="0"/>
            </a:endParaRPr>
          </a:p>
          <a:p>
            <a:endParaRPr lang="es-MX" sz="2200" dirty="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6" end="6"/>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8" end="8"/>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p:cTn id="3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10" end="10"/>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p:cTn id="43"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12" end="12"/>
                                            </p:txEl>
                                          </p:spTgt>
                                        </p:tgtEl>
                                      </p:cBhvr>
                                    </p:animEffect>
                                  </p:childTnLst>
                                </p:cTn>
                              </p:par>
                              <p:par>
                                <p:cTn id="47" presetID="26"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ipe(down)">
                                      <p:cBhvr>
                                        <p:cTn id="49" dur="290">
                                          <p:stCondLst>
                                            <p:cond delay="0"/>
                                          </p:stCondLst>
                                        </p:cTn>
                                        <p:tgtEl>
                                          <p:spTgt spid="3">
                                            <p:txEl>
                                              <p:pRg st="13" end="13"/>
                                            </p:txEl>
                                          </p:spTgt>
                                        </p:tgtEl>
                                      </p:cBhvr>
                                    </p:animEffect>
                                    <p:anim calcmode="lin" valueType="num">
                                      <p:cBhvr>
                                        <p:cTn id="50" dur="911"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3">
                                            <p:txEl>
                                              <p:pRg st="13" end="13"/>
                                            </p:txEl>
                                          </p:spTgt>
                                        </p:tgtEl>
                                        <p:attrNameLst>
                                          <p:attrName>ppt_y</p:attrName>
                                        </p:attrNameLst>
                                      </p:cBhvr>
                                      <p:tavLst>
                                        <p:tav tm="0" fmla="#ppt_y-sin(pi*$)/81">
                                          <p:val>
                                            <p:fltVal val="0"/>
                                          </p:val>
                                        </p:tav>
                                        <p:tav tm="100000">
                                          <p:val>
                                            <p:fltVal val="1"/>
                                          </p:val>
                                        </p:tav>
                                      </p:tavLst>
                                    </p:anim>
                                    <p:animScale>
                                      <p:cBhvr>
                                        <p:cTn id="55" dur="13">
                                          <p:stCondLst>
                                            <p:cond delay="325"/>
                                          </p:stCondLst>
                                        </p:cTn>
                                        <p:tgtEl>
                                          <p:spTgt spid="3">
                                            <p:txEl>
                                              <p:pRg st="13" end="13"/>
                                            </p:txEl>
                                          </p:spTgt>
                                        </p:tgtEl>
                                      </p:cBhvr>
                                      <p:to x="100000" y="60000"/>
                                    </p:animScale>
                                    <p:animScale>
                                      <p:cBhvr>
                                        <p:cTn id="56" dur="83" decel="50000">
                                          <p:stCondLst>
                                            <p:cond delay="338"/>
                                          </p:stCondLst>
                                        </p:cTn>
                                        <p:tgtEl>
                                          <p:spTgt spid="3">
                                            <p:txEl>
                                              <p:pRg st="13" end="13"/>
                                            </p:txEl>
                                          </p:spTgt>
                                        </p:tgtEl>
                                      </p:cBhvr>
                                      <p:to x="100000" y="100000"/>
                                    </p:animScale>
                                    <p:animScale>
                                      <p:cBhvr>
                                        <p:cTn id="57" dur="13">
                                          <p:stCondLst>
                                            <p:cond delay="656"/>
                                          </p:stCondLst>
                                        </p:cTn>
                                        <p:tgtEl>
                                          <p:spTgt spid="3">
                                            <p:txEl>
                                              <p:pRg st="13" end="13"/>
                                            </p:txEl>
                                          </p:spTgt>
                                        </p:tgtEl>
                                      </p:cBhvr>
                                      <p:to x="100000" y="80000"/>
                                    </p:animScale>
                                    <p:animScale>
                                      <p:cBhvr>
                                        <p:cTn id="58" dur="83" decel="50000">
                                          <p:stCondLst>
                                            <p:cond delay="669"/>
                                          </p:stCondLst>
                                        </p:cTn>
                                        <p:tgtEl>
                                          <p:spTgt spid="3">
                                            <p:txEl>
                                              <p:pRg st="13" end="13"/>
                                            </p:txEl>
                                          </p:spTgt>
                                        </p:tgtEl>
                                      </p:cBhvr>
                                      <p:to x="100000" y="100000"/>
                                    </p:animScale>
                                    <p:animScale>
                                      <p:cBhvr>
                                        <p:cTn id="59" dur="13">
                                          <p:stCondLst>
                                            <p:cond delay="821"/>
                                          </p:stCondLst>
                                        </p:cTn>
                                        <p:tgtEl>
                                          <p:spTgt spid="3">
                                            <p:txEl>
                                              <p:pRg st="13" end="13"/>
                                            </p:txEl>
                                          </p:spTgt>
                                        </p:tgtEl>
                                      </p:cBhvr>
                                      <p:to x="100000" y="90000"/>
                                    </p:animScale>
                                    <p:animScale>
                                      <p:cBhvr>
                                        <p:cTn id="60" dur="83" decel="50000">
                                          <p:stCondLst>
                                            <p:cond delay="834"/>
                                          </p:stCondLst>
                                        </p:cTn>
                                        <p:tgtEl>
                                          <p:spTgt spid="3">
                                            <p:txEl>
                                              <p:pRg st="13" end="13"/>
                                            </p:txEl>
                                          </p:spTgt>
                                        </p:tgtEl>
                                      </p:cBhvr>
                                      <p:to x="100000" y="100000"/>
                                    </p:animScale>
                                    <p:animScale>
                                      <p:cBhvr>
                                        <p:cTn id="61" dur="13">
                                          <p:stCondLst>
                                            <p:cond delay="904"/>
                                          </p:stCondLst>
                                        </p:cTn>
                                        <p:tgtEl>
                                          <p:spTgt spid="3">
                                            <p:txEl>
                                              <p:pRg st="13" end="13"/>
                                            </p:txEl>
                                          </p:spTgt>
                                        </p:tgtEl>
                                      </p:cBhvr>
                                      <p:to x="100000" y="95000"/>
                                    </p:animScale>
                                    <p:animScale>
                                      <p:cBhvr>
                                        <p:cTn id="62" dur="83" decel="50000">
                                          <p:stCondLst>
                                            <p:cond delay="917"/>
                                          </p:stCondLst>
                                        </p:cTn>
                                        <p:tgtEl>
                                          <p:spTgt spid="3">
                                            <p:txEl>
                                              <p:pRg st="13" end="13"/>
                                            </p:txEl>
                                          </p:spTgt>
                                        </p:tgtEl>
                                      </p:cBhvr>
                                      <p:to x="100000" y="100000"/>
                                    </p:animScale>
                                  </p:childTnLst>
                                </p:cTn>
                              </p:par>
                              <p:par>
                                <p:cTn id="63" presetID="31" presetClass="entr" presetSubtype="0"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p:cTn id="65"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14" end="14"/>
                                            </p:txEl>
                                          </p:spTgt>
                                        </p:tgtEl>
                                      </p:cBhvr>
                                    </p:animEffect>
                                  </p:childTnLst>
                                </p:cTn>
                              </p:par>
                              <p:par>
                                <p:cTn id="69" presetID="31" presetClass="entr" presetSubtype="0" fill="hold"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 calcmode="lin" valueType="num">
                                      <p:cBhvr>
                                        <p:cTn id="71" dur="10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16" end="1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16" end="1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16" end="1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1" end="1"/>
                                            </p:txEl>
                                          </p:spTgt>
                                        </p:tgtEl>
                                        <p:attrNameLst>
                                          <p:attrName>style.visibility</p:attrName>
                                        </p:attrNameLst>
                                      </p:cBhvr>
                                      <p:to>
                                        <p:strVal val="visible"/>
                                      </p:to>
                                    </p:set>
                                    <p:animEffect transition="in" filter="wipe(down)">
                                      <p:cBhvr>
                                        <p:cTn id="79" dur="580">
                                          <p:stCondLst>
                                            <p:cond delay="0"/>
                                          </p:stCondLst>
                                        </p:cTn>
                                        <p:tgtEl>
                                          <p:spTgt spid="3">
                                            <p:txEl>
                                              <p:pRg st="1" end="1"/>
                                            </p:txEl>
                                          </p:spTgt>
                                        </p:tgtEl>
                                      </p:cBhvr>
                                    </p:animEffect>
                                    <p:anim calcmode="lin" valueType="num">
                                      <p:cBhvr>
                                        <p:cTn id="8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1" end="1"/>
                                            </p:txEl>
                                          </p:spTgt>
                                        </p:tgtEl>
                                      </p:cBhvr>
                                      <p:to x="100000" y="60000"/>
                                    </p:animScale>
                                    <p:animScale>
                                      <p:cBhvr>
                                        <p:cTn id="86" dur="166" decel="50000">
                                          <p:stCondLst>
                                            <p:cond delay="676"/>
                                          </p:stCondLst>
                                        </p:cTn>
                                        <p:tgtEl>
                                          <p:spTgt spid="3">
                                            <p:txEl>
                                              <p:pRg st="1" end="1"/>
                                            </p:txEl>
                                          </p:spTgt>
                                        </p:tgtEl>
                                      </p:cBhvr>
                                      <p:to x="100000" y="100000"/>
                                    </p:animScale>
                                    <p:animScale>
                                      <p:cBhvr>
                                        <p:cTn id="87" dur="26">
                                          <p:stCondLst>
                                            <p:cond delay="1312"/>
                                          </p:stCondLst>
                                        </p:cTn>
                                        <p:tgtEl>
                                          <p:spTgt spid="3">
                                            <p:txEl>
                                              <p:pRg st="1" end="1"/>
                                            </p:txEl>
                                          </p:spTgt>
                                        </p:tgtEl>
                                      </p:cBhvr>
                                      <p:to x="100000" y="80000"/>
                                    </p:animScale>
                                    <p:animScale>
                                      <p:cBhvr>
                                        <p:cTn id="88" dur="166" decel="50000">
                                          <p:stCondLst>
                                            <p:cond delay="1338"/>
                                          </p:stCondLst>
                                        </p:cTn>
                                        <p:tgtEl>
                                          <p:spTgt spid="3">
                                            <p:txEl>
                                              <p:pRg st="1" end="1"/>
                                            </p:txEl>
                                          </p:spTgt>
                                        </p:tgtEl>
                                      </p:cBhvr>
                                      <p:to x="100000" y="100000"/>
                                    </p:animScale>
                                    <p:animScale>
                                      <p:cBhvr>
                                        <p:cTn id="89" dur="26">
                                          <p:stCondLst>
                                            <p:cond delay="1642"/>
                                          </p:stCondLst>
                                        </p:cTn>
                                        <p:tgtEl>
                                          <p:spTgt spid="3">
                                            <p:txEl>
                                              <p:pRg st="1" end="1"/>
                                            </p:txEl>
                                          </p:spTgt>
                                        </p:tgtEl>
                                      </p:cBhvr>
                                      <p:to x="100000" y="90000"/>
                                    </p:animScale>
                                    <p:animScale>
                                      <p:cBhvr>
                                        <p:cTn id="90" dur="166" decel="50000">
                                          <p:stCondLst>
                                            <p:cond delay="1668"/>
                                          </p:stCondLst>
                                        </p:cTn>
                                        <p:tgtEl>
                                          <p:spTgt spid="3">
                                            <p:txEl>
                                              <p:pRg st="1" end="1"/>
                                            </p:txEl>
                                          </p:spTgt>
                                        </p:tgtEl>
                                      </p:cBhvr>
                                      <p:to x="100000" y="100000"/>
                                    </p:animScale>
                                    <p:animScale>
                                      <p:cBhvr>
                                        <p:cTn id="91" dur="26">
                                          <p:stCondLst>
                                            <p:cond delay="1808"/>
                                          </p:stCondLst>
                                        </p:cTn>
                                        <p:tgtEl>
                                          <p:spTgt spid="3">
                                            <p:txEl>
                                              <p:pRg st="1" end="1"/>
                                            </p:txEl>
                                          </p:spTgt>
                                        </p:tgtEl>
                                      </p:cBhvr>
                                      <p:to x="100000" y="95000"/>
                                    </p:animScale>
                                    <p:animScale>
                                      <p:cBhvr>
                                        <p:cTn id="92" dur="166" decel="50000">
                                          <p:stCondLst>
                                            <p:cond delay="1834"/>
                                          </p:stCondLst>
                                        </p:cTn>
                                        <p:tgtEl>
                                          <p:spTgt spid="3">
                                            <p:txEl>
                                              <p:pRg st="1" end="1"/>
                                            </p:txEl>
                                          </p:spTgt>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3">
                                            <p:txEl>
                                              <p:pRg st="3" end="3"/>
                                            </p:txEl>
                                          </p:spTgt>
                                        </p:tgtEl>
                                        <p:attrNameLst>
                                          <p:attrName>style.visibility</p:attrName>
                                        </p:attrNameLst>
                                      </p:cBhvr>
                                      <p:to>
                                        <p:strVal val="visible"/>
                                      </p:to>
                                    </p:set>
                                    <p:animEffect transition="in" filter="wipe(down)">
                                      <p:cBhvr>
                                        <p:cTn id="95" dur="580">
                                          <p:stCondLst>
                                            <p:cond delay="0"/>
                                          </p:stCondLst>
                                        </p:cTn>
                                        <p:tgtEl>
                                          <p:spTgt spid="3">
                                            <p:txEl>
                                              <p:pRg st="3" end="3"/>
                                            </p:txEl>
                                          </p:spTgt>
                                        </p:tgtEl>
                                      </p:cBhvr>
                                    </p:animEffect>
                                    <p:anim calcmode="lin" valueType="num">
                                      <p:cBhvr>
                                        <p:cTn id="9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
                                            <p:txEl>
                                              <p:pRg st="3" end="3"/>
                                            </p:txEl>
                                          </p:spTgt>
                                        </p:tgtEl>
                                      </p:cBhvr>
                                      <p:to x="100000" y="60000"/>
                                    </p:animScale>
                                    <p:animScale>
                                      <p:cBhvr>
                                        <p:cTn id="102" dur="166" decel="50000">
                                          <p:stCondLst>
                                            <p:cond delay="676"/>
                                          </p:stCondLst>
                                        </p:cTn>
                                        <p:tgtEl>
                                          <p:spTgt spid="3">
                                            <p:txEl>
                                              <p:pRg st="3" end="3"/>
                                            </p:txEl>
                                          </p:spTgt>
                                        </p:tgtEl>
                                      </p:cBhvr>
                                      <p:to x="100000" y="100000"/>
                                    </p:animScale>
                                    <p:animScale>
                                      <p:cBhvr>
                                        <p:cTn id="103" dur="26">
                                          <p:stCondLst>
                                            <p:cond delay="1312"/>
                                          </p:stCondLst>
                                        </p:cTn>
                                        <p:tgtEl>
                                          <p:spTgt spid="3">
                                            <p:txEl>
                                              <p:pRg st="3" end="3"/>
                                            </p:txEl>
                                          </p:spTgt>
                                        </p:tgtEl>
                                      </p:cBhvr>
                                      <p:to x="100000" y="80000"/>
                                    </p:animScale>
                                    <p:animScale>
                                      <p:cBhvr>
                                        <p:cTn id="104" dur="166" decel="50000">
                                          <p:stCondLst>
                                            <p:cond delay="1338"/>
                                          </p:stCondLst>
                                        </p:cTn>
                                        <p:tgtEl>
                                          <p:spTgt spid="3">
                                            <p:txEl>
                                              <p:pRg st="3" end="3"/>
                                            </p:txEl>
                                          </p:spTgt>
                                        </p:tgtEl>
                                      </p:cBhvr>
                                      <p:to x="100000" y="100000"/>
                                    </p:animScale>
                                    <p:animScale>
                                      <p:cBhvr>
                                        <p:cTn id="105" dur="26">
                                          <p:stCondLst>
                                            <p:cond delay="1642"/>
                                          </p:stCondLst>
                                        </p:cTn>
                                        <p:tgtEl>
                                          <p:spTgt spid="3">
                                            <p:txEl>
                                              <p:pRg st="3" end="3"/>
                                            </p:txEl>
                                          </p:spTgt>
                                        </p:tgtEl>
                                      </p:cBhvr>
                                      <p:to x="100000" y="90000"/>
                                    </p:animScale>
                                    <p:animScale>
                                      <p:cBhvr>
                                        <p:cTn id="106" dur="166" decel="50000">
                                          <p:stCondLst>
                                            <p:cond delay="1668"/>
                                          </p:stCondLst>
                                        </p:cTn>
                                        <p:tgtEl>
                                          <p:spTgt spid="3">
                                            <p:txEl>
                                              <p:pRg st="3" end="3"/>
                                            </p:txEl>
                                          </p:spTgt>
                                        </p:tgtEl>
                                      </p:cBhvr>
                                      <p:to x="100000" y="100000"/>
                                    </p:animScale>
                                    <p:animScale>
                                      <p:cBhvr>
                                        <p:cTn id="107" dur="26">
                                          <p:stCondLst>
                                            <p:cond delay="1808"/>
                                          </p:stCondLst>
                                        </p:cTn>
                                        <p:tgtEl>
                                          <p:spTgt spid="3">
                                            <p:txEl>
                                              <p:pRg st="3" end="3"/>
                                            </p:txEl>
                                          </p:spTgt>
                                        </p:tgtEl>
                                      </p:cBhvr>
                                      <p:to x="100000" y="95000"/>
                                    </p:animScale>
                                    <p:animScale>
                                      <p:cBhvr>
                                        <p:cTn id="108" dur="166" decel="50000">
                                          <p:stCondLst>
                                            <p:cond delay="1834"/>
                                          </p:stCondLst>
                                        </p:cTn>
                                        <p:tgtEl>
                                          <p:spTgt spid="3">
                                            <p:txEl>
                                              <p:pRg st="3" end="3"/>
                                            </p:txEl>
                                          </p:spTgt>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3">
                                            <p:txEl>
                                              <p:pRg st="5" end="5"/>
                                            </p:txEl>
                                          </p:spTgt>
                                        </p:tgtEl>
                                        <p:attrNameLst>
                                          <p:attrName>style.visibility</p:attrName>
                                        </p:attrNameLst>
                                      </p:cBhvr>
                                      <p:to>
                                        <p:strVal val="visible"/>
                                      </p:to>
                                    </p:set>
                                    <p:animEffect transition="in" filter="wipe(down)">
                                      <p:cBhvr>
                                        <p:cTn id="111" dur="580">
                                          <p:stCondLst>
                                            <p:cond delay="0"/>
                                          </p:stCondLst>
                                        </p:cTn>
                                        <p:tgtEl>
                                          <p:spTgt spid="3">
                                            <p:txEl>
                                              <p:pRg st="5" end="5"/>
                                            </p:txEl>
                                          </p:spTgt>
                                        </p:tgtEl>
                                      </p:cBhvr>
                                    </p:animEffect>
                                    <p:anim calcmode="lin" valueType="num">
                                      <p:cBhvr>
                                        <p:cTn id="11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3">
                                            <p:txEl>
                                              <p:pRg st="5" end="5"/>
                                            </p:txEl>
                                          </p:spTgt>
                                        </p:tgtEl>
                                      </p:cBhvr>
                                      <p:to x="100000" y="60000"/>
                                    </p:animScale>
                                    <p:animScale>
                                      <p:cBhvr>
                                        <p:cTn id="118" dur="166" decel="50000">
                                          <p:stCondLst>
                                            <p:cond delay="676"/>
                                          </p:stCondLst>
                                        </p:cTn>
                                        <p:tgtEl>
                                          <p:spTgt spid="3">
                                            <p:txEl>
                                              <p:pRg st="5" end="5"/>
                                            </p:txEl>
                                          </p:spTgt>
                                        </p:tgtEl>
                                      </p:cBhvr>
                                      <p:to x="100000" y="100000"/>
                                    </p:animScale>
                                    <p:animScale>
                                      <p:cBhvr>
                                        <p:cTn id="119" dur="26">
                                          <p:stCondLst>
                                            <p:cond delay="1312"/>
                                          </p:stCondLst>
                                        </p:cTn>
                                        <p:tgtEl>
                                          <p:spTgt spid="3">
                                            <p:txEl>
                                              <p:pRg st="5" end="5"/>
                                            </p:txEl>
                                          </p:spTgt>
                                        </p:tgtEl>
                                      </p:cBhvr>
                                      <p:to x="100000" y="80000"/>
                                    </p:animScale>
                                    <p:animScale>
                                      <p:cBhvr>
                                        <p:cTn id="120" dur="166" decel="50000">
                                          <p:stCondLst>
                                            <p:cond delay="1338"/>
                                          </p:stCondLst>
                                        </p:cTn>
                                        <p:tgtEl>
                                          <p:spTgt spid="3">
                                            <p:txEl>
                                              <p:pRg st="5" end="5"/>
                                            </p:txEl>
                                          </p:spTgt>
                                        </p:tgtEl>
                                      </p:cBhvr>
                                      <p:to x="100000" y="100000"/>
                                    </p:animScale>
                                    <p:animScale>
                                      <p:cBhvr>
                                        <p:cTn id="121" dur="26">
                                          <p:stCondLst>
                                            <p:cond delay="1642"/>
                                          </p:stCondLst>
                                        </p:cTn>
                                        <p:tgtEl>
                                          <p:spTgt spid="3">
                                            <p:txEl>
                                              <p:pRg st="5" end="5"/>
                                            </p:txEl>
                                          </p:spTgt>
                                        </p:tgtEl>
                                      </p:cBhvr>
                                      <p:to x="100000" y="90000"/>
                                    </p:animScale>
                                    <p:animScale>
                                      <p:cBhvr>
                                        <p:cTn id="122" dur="166" decel="50000">
                                          <p:stCondLst>
                                            <p:cond delay="1668"/>
                                          </p:stCondLst>
                                        </p:cTn>
                                        <p:tgtEl>
                                          <p:spTgt spid="3">
                                            <p:txEl>
                                              <p:pRg st="5" end="5"/>
                                            </p:txEl>
                                          </p:spTgt>
                                        </p:tgtEl>
                                      </p:cBhvr>
                                      <p:to x="100000" y="100000"/>
                                    </p:animScale>
                                    <p:animScale>
                                      <p:cBhvr>
                                        <p:cTn id="123" dur="26">
                                          <p:stCondLst>
                                            <p:cond delay="1808"/>
                                          </p:stCondLst>
                                        </p:cTn>
                                        <p:tgtEl>
                                          <p:spTgt spid="3">
                                            <p:txEl>
                                              <p:pRg st="5" end="5"/>
                                            </p:txEl>
                                          </p:spTgt>
                                        </p:tgtEl>
                                      </p:cBhvr>
                                      <p:to x="100000" y="95000"/>
                                    </p:animScale>
                                    <p:animScale>
                                      <p:cBhvr>
                                        <p:cTn id="124" dur="166" decel="50000">
                                          <p:stCondLst>
                                            <p:cond delay="1834"/>
                                          </p:stCondLst>
                                        </p:cTn>
                                        <p:tgtEl>
                                          <p:spTgt spid="3">
                                            <p:txEl>
                                              <p:pRg st="5" end="5"/>
                                            </p:txEl>
                                          </p:spTgt>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3">
                                            <p:txEl>
                                              <p:pRg st="7" end="7"/>
                                            </p:txEl>
                                          </p:spTgt>
                                        </p:tgtEl>
                                        <p:attrNameLst>
                                          <p:attrName>style.visibility</p:attrName>
                                        </p:attrNameLst>
                                      </p:cBhvr>
                                      <p:to>
                                        <p:strVal val="visible"/>
                                      </p:to>
                                    </p:set>
                                    <p:animEffect transition="in" filter="wipe(down)">
                                      <p:cBhvr>
                                        <p:cTn id="127" dur="580">
                                          <p:stCondLst>
                                            <p:cond delay="0"/>
                                          </p:stCondLst>
                                        </p:cTn>
                                        <p:tgtEl>
                                          <p:spTgt spid="3">
                                            <p:txEl>
                                              <p:pRg st="7" end="7"/>
                                            </p:txEl>
                                          </p:spTgt>
                                        </p:tgtEl>
                                      </p:cBhvr>
                                    </p:animEffect>
                                    <p:anim calcmode="lin" valueType="num">
                                      <p:cBhvr>
                                        <p:cTn id="12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3">
                                            <p:txEl>
                                              <p:pRg st="7" end="7"/>
                                            </p:txEl>
                                          </p:spTgt>
                                        </p:tgtEl>
                                      </p:cBhvr>
                                      <p:to x="100000" y="60000"/>
                                    </p:animScale>
                                    <p:animScale>
                                      <p:cBhvr>
                                        <p:cTn id="134" dur="166" decel="50000">
                                          <p:stCondLst>
                                            <p:cond delay="676"/>
                                          </p:stCondLst>
                                        </p:cTn>
                                        <p:tgtEl>
                                          <p:spTgt spid="3">
                                            <p:txEl>
                                              <p:pRg st="7" end="7"/>
                                            </p:txEl>
                                          </p:spTgt>
                                        </p:tgtEl>
                                      </p:cBhvr>
                                      <p:to x="100000" y="100000"/>
                                    </p:animScale>
                                    <p:animScale>
                                      <p:cBhvr>
                                        <p:cTn id="135" dur="26">
                                          <p:stCondLst>
                                            <p:cond delay="1312"/>
                                          </p:stCondLst>
                                        </p:cTn>
                                        <p:tgtEl>
                                          <p:spTgt spid="3">
                                            <p:txEl>
                                              <p:pRg st="7" end="7"/>
                                            </p:txEl>
                                          </p:spTgt>
                                        </p:tgtEl>
                                      </p:cBhvr>
                                      <p:to x="100000" y="80000"/>
                                    </p:animScale>
                                    <p:animScale>
                                      <p:cBhvr>
                                        <p:cTn id="136" dur="166" decel="50000">
                                          <p:stCondLst>
                                            <p:cond delay="1338"/>
                                          </p:stCondLst>
                                        </p:cTn>
                                        <p:tgtEl>
                                          <p:spTgt spid="3">
                                            <p:txEl>
                                              <p:pRg st="7" end="7"/>
                                            </p:txEl>
                                          </p:spTgt>
                                        </p:tgtEl>
                                      </p:cBhvr>
                                      <p:to x="100000" y="100000"/>
                                    </p:animScale>
                                    <p:animScale>
                                      <p:cBhvr>
                                        <p:cTn id="137" dur="26">
                                          <p:stCondLst>
                                            <p:cond delay="1642"/>
                                          </p:stCondLst>
                                        </p:cTn>
                                        <p:tgtEl>
                                          <p:spTgt spid="3">
                                            <p:txEl>
                                              <p:pRg st="7" end="7"/>
                                            </p:txEl>
                                          </p:spTgt>
                                        </p:tgtEl>
                                      </p:cBhvr>
                                      <p:to x="100000" y="90000"/>
                                    </p:animScale>
                                    <p:animScale>
                                      <p:cBhvr>
                                        <p:cTn id="138" dur="166" decel="50000">
                                          <p:stCondLst>
                                            <p:cond delay="1668"/>
                                          </p:stCondLst>
                                        </p:cTn>
                                        <p:tgtEl>
                                          <p:spTgt spid="3">
                                            <p:txEl>
                                              <p:pRg st="7" end="7"/>
                                            </p:txEl>
                                          </p:spTgt>
                                        </p:tgtEl>
                                      </p:cBhvr>
                                      <p:to x="100000" y="100000"/>
                                    </p:animScale>
                                    <p:animScale>
                                      <p:cBhvr>
                                        <p:cTn id="139" dur="26">
                                          <p:stCondLst>
                                            <p:cond delay="1808"/>
                                          </p:stCondLst>
                                        </p:cTn>
                                        <p:tgtEl>
                                          <p:spTgt spid="3">
                                            <p:txEl>
                                              <p:pRg st="7" end="7"/>
                                            </p:txEl>
                                          </p:spTgt>
                                        </p:tgtEl>
                                      </p:cBhvr>
                                      <p:to x="100000" y="95000"/>
                                    </p:animScale>
                                    <p:animScale>
                                      <p:cBhvr>
                                        <p:cTn id="140" dur="166" decel="50000">
                                          <p:stCondLst>
                                            <p:cond delay="1834"/>
                                          </p:stCondLst>
                                        </p:cTn>
                                        <p:tgtEl>
                                          <p:spTgt spid="3">
                                            <p:txEl>
                                              <p:pRg st="7" end="7"/>
                                            </p:txEl>
                                          </p:spTgt>
                                        </p:tgtEl>
                                      </p:cBhvr>
                                      <p:to x="100000" y="100000"/>
                                    </p:animScale>
                                  </p:childTnLst>
                                </p:cTn>
                              </p:par>
                              <p:par>
                                <p:cTn id="141" presetID="26" presetClass="entr" presetSubtype="0" fill="hold" nodeType="withEffect">
                                  <p:stCondLst>
                                    <p:cond delay="0"/>
                                  </p:stCondLst>
                                  <p:childTnLst>
                                    <p:set>
                                      <p:cBhvr>
                                        <p:cTn id="142" dur="1" fill="hold">
                                          <p:stCondLst>
                                            <p:cond delay="0"/>
                                          </p:stCondLst>
                                        </p:cTn>
                                        <p:tgtEl>
                                          <p:spTgt spid="3">
                                            <p:txEl>
                                              <p:pRg st="9" end="9"/>
                                            </p:txEl>
                                          </p:spTgt>
                                        </p:tgtEl>
                                        <p:attrNameLst>
                                          <p:attrName>style.visibility</p:attrName>
                                        </p:attrNameLst>
                                      </p:cBhvr>
                                      <p:to>
                                        <p:strVal val="visible"/>
                                      </p:to>
                                    </p:set>
                                    <p:animEffect transition="in" filter="wipe(down)">
                                      <p:cBhvr>
                                        <p:cTn id="143" dur="580">
                                          <p:stCondLst>
                                            <p:cond delay="0"/>
                                          </p:stCondLst>
                                        </p:cTn>
                                        <p:tgtEl>
                                          <p:spTgt spid="3">
                                            <p:txEl>
                                              <p:pRg st="9" end="9"/>
                                            </p:txEl>
                                          </p:spTgt>
                                        </p:tgtEl>
                                      </p:cBhvr>
                                    </p:animEffect>
                                    <p:anim calcmode="lin" valueType="num">
                                      <p:cBhvr>
                                        <p:cTn id="144"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3">
                                            <p:txEl>
                                              <p:pRg st="9" end="9"/>
                                            </p:txEl>
                                          </p:spTgt>
                                        </p:tgtEl>
                                      </p:cBhvr>
                                      <p:to x="100000" y="60000"/>
                                    </p:animScale>
                                    <p:animScale>
                                      <p:cBhvr>
                                        <p:cTn id="150" dur="166" decel="50000">
                                          <p:stCondLst>
                                            <p:cond delay="676"/>
                                          </p:stCondLst>
                                        </p:cTn>
                                        <p:tgtEl>
                                          <p:spTgt spid="3">
                                            <p:txEl>
                                              <p:pRg st="9" end="9"/>
                                            </p:txEl>
                                          </p:spTgt>
                                        </p:tgtEl>
                                      </p:cBhvr>
                                      <p:to x="100000" y="100000"/>
                                    </p:animScale>
                                    <p:animScale>
                                      <p:cBhvr>
                                        <p:cTn id="151" dur="26">
                                          <p:stCondLst>
                                            <p:cond delay="1312"/>
                                          </p:stCondLst>
                                        </p:cTn>
                                        <p:tgtEl>
                                          <p:spTgt spid="3">
                                            <p:txEl>
                                              <p:pRg st="9" end="9"/>
                                            </p:txEl>
                                          </p:spTgt>
                                        </p:tgtEl>
                                      </p:cBhvr>
                                      <p:to x="100000" y="80000"/>
                                    </p:animScale>
                                    <p:animScale>
                                      <p:cBhvr>
                                        <p:cTn id="152" dur="166" decel="50000">
                                          <p:stCondLst>
                                            <p:cond delay="1338"/>
                                          </p:stCondLst>
                                        </p:cTn>
                                        <p:tgtEl>
                                          <p:spTgt spid="3">
                                            <p:txEl>
                                              <p:pRg st="9" end="9"/>
                                            </p:txEl>
                                          </p:spTgt>
                                        </p:tgtEl>
                                      </p:cBhvr>
                                      <p:to x="100000" y="100000"/>
                                    </p:animScale>
                                    <p:animScale>
                                      <p:cBhvr>
                                        <p:cTn id="153" dur="26">
                                          <p:stCondLst>
                                            <p:cond delay="1642"/>
                                          </p:stCondLst>
                                        </p:cTn>
                                        <p:tgtEl>
                                          <p:spTgt spid="3">
                                            <p:txEl>
                                              <p:pRg st="9" end="9"/>
                                            </p:txEl>
                                          </p:spTgt>
                                        </p:tgtEl>
                                      </p:cBhvr>
                                      <p:to x="100000" y="90000"/>
                                    </p:animScale>
                                    <p:animScale>
                                      <p:cBhvr>
                                        <p:cTn id="154" dur="166" decel="50000">
                                          <p:stCondLst>
                                            <p:cond delay="1668"/>
                                          </p:stCondLst>
                                        </p:cTn>
                                        <p:tgtEl>
                                          <p:spTgt spid="3">
                                            <p:txEl>
                                              <p:pRg st="9" end="9"/>
                                            </p:txEl>
                                          </p:spTgt>
                                        </p:tgtEl>
                                      </p:cBhvr>
                                      <p:to x="100000" y="100000"/>
                                    </p:animScale>
                                    <p:animScale>
                                      <p:cBhvr>
                                        <p:cTn id="155" dur="26">
                                          <p:stCondLst>
                                            <p:cond delay="1808"/>
                                          </p:stCondLst>
                                        </p:cTn>
                                        <p:tgtEl>
                                          <p:spTgt spid="3">
                                            <p:txEl>
                                              <p:pRg st="9" end="9"/>
                                            </p:txEl>
                                          </p:spTgt>
                                        </p:tgtEl>
                                      </p:cBhvr>
                                      <p:to x="100000" y="95000"/>
                                    </p:animScale>
                                    <p:animScale>
                                      <p:cBhvr>
                                        <p:cTn id="156" dur="166" decel="50000">
                                          <p:stCondLst>
                                            <p:cond delay="1834"/>
                                          </p:stCondLst>
                                        </p:cTn>
                                        <p:tgtEl>
                                          <p:spTgt spid="3">
                                            <p:txEl>
                                              <p:pRg st="9" end="9"/>
                                            </p:txEl>
                                          </p:spTgt>
                                        </p:tgtEl>
                                      </p:cBhvr>
                                      <p:to x="100000" y="100000"/>
                                    </p:animScale>
                                  </p:childTnLst>
                                </p:cTn>
                              </p:par>
                              <p:par>
                                <p:cTn id="157" presetID="26" presetClass="entr" presetSubtype="0" fill="hold" nodeType="withEffect">
                                  <p:stCondLst>
                                    <p:cond delay="0"/>
                                  </p:stCondLst>
                                  <p:childTnLst>
                                    <p:set>
                                      <p:cBhvr>
                                        <p:cTn id="158" dur="1" fill="hold">
                                          <p:stCondLst>
                                            <p:cond delay="0"/>
                                          </p:stCondLst>
                                        </p:cTn>
                                        <p:tgtEl>
                                          <p:spTgt spid="3">
                                            <p:txEl>
                                              <p:pRg st="11" end="11"/>
                                            </p:txEl>
                                          </p:spTgt>
                                        </p:tgtEl>
                                        <p:attrNameLst>
                                          <p:attrName>style.visibility</p:attrName>
                                        </p:attrNameLst>
                                      </p:cBhvr>
                                      <p:to>
                                        <p:strVal val="visible"/>
                                      </p:to>
                                    </p:set>
                                    <p:animEffect transition="in" filter="wipe(down)">
                                      <p:cBhvr>
                                        <p:cTn id="159" dur="580">
                                          <p:stCondLst>
                                            <p:cond delay="0"/>
                                          </p:stCondLst>
                                        </p:cTn>
                                        <p:tgtEl>
                                          <p:spTgt spid="3">
                                            <p:txEl>
                                              <p:pRg st="11" end="11"/>
                                            </p:txEl>
                                          </p:spTgt>
                                        </p:tgtEl>
                                      </p:cBhvr>
                                    </p:animEffect>
                                    <p:anim calcmode="lin" valueType="num">
                                      <p:cBhvr>
                                        <p:cTn id="160"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11" end="11"/>
                                            </p:txEl>
                                          </p:spTgt>
                                        </p:tgtEl>
                                      </p:cBhvr>
                                      <p:to x="100000" y="60000"/>
                                    </p:animScale>
                                    <p:animScale>
                                      <p:cBhvr>
                                        <p:cTn id="166" dur="166" decel="50000">
                                          <p:stCondLst>
                                            <p:cond delay="676"/>
                                          </p:stCondLst>
                                        </p:cTn>
                                        <p:tgtEl>
                                          <p:spTgt spid="3">
                                            <p:txEl>
                                              <p:pRg st="11" end="11"/>
                                            </p:txEl>
                                          </p:spTgt>
                                        </p:tgtEl>
                                      </p:cBhvr>
                                      <p:to x="100000" y="100000"/>
                                    </p:animScale>
                                    <p:animScale>
                                      <p:cBhvr>
                                        <p:cTn id="167" dur="26">
                                          <p:stCondLst>
                                            <p:cond delay="1312"/>
                                          </p:stCondLst>
                                        </p:cTn>
                                        <p:tgtEl>
                                          <p:spTgt spid="3">
                                            <p:txEl>
                                              <p:pRg st="11" end="11"/>
                                            </p:txEl>
                                          </p:spTgt>
                                        </p:tgtEl>
                                      </p:cBhvr>
                                      <p:to x="100000" y="80000"/>
                                    </p:animScale>
                                    <p:animScale>
                                      <p:cBhvr>
                                        <p:cTn id="168" dur="166" decel="50000">
                                          <p:stCondLst>
                                            <p:cond delay="1338"/>
                                          </p:stCondLst>
                                        </p:cTn>
                                        <p:tgtEl>
                                          <p:spTgt spid="3">
                                            <p:txEl>
                                              <p:pRg st="11" end="11"/>
                                            </p:txEl>
                                          </p:spTgt>
                                        </p:tgtEl>
                                      </p:cBhvr>
                                      <p:to x="100000" y="100000"/>
                                    </p:animScale>
                                    <p:animScale>
                                      <p:cBhvr>
                                        <p:cTn id="169" dur="26">
                                          <p:stCondLst>
                                            <p:cond delay="1642"/>
                                          </p:stCondLst>
                                        </p:cTn>
                                        <p:tgtEl>
                                          <p:spTgt spid="3">
                                            <p:txEl>
                                              <p:pRg st="11" end="11"/>
                                            </p:txEl>
                                          </p:spTgt>
                                        </p:tgtEl>
                                      </p:cBhvr>
                                      <p:to x="100000" y="90000"/>
                                    </p:animScale>
                                    <p:animScale>
                                      <p:cBhvr>
                                        <p:cTn id="170" dur="166" decel="50000">
                                          <p:stCondLst>
                                            <p:cond delay="1668"/>
                                          </p:stCondLst>
                                        </p:cTn>
                                        <p:tgtEl>
                                          <p:spTgt spid="3">
                                            <p:txEl>
                                              <p:pRg st="11" end="11"/>
                                            </p:txEl>
                                          </p:spTgt>
                                        </p:tgtEl>
                                      </p:cBhvr>
                                      <p:to x="100000" y="100000"/>
                                    </p:animScale>
                                    <p:animScale>
                                      <p:cBhvr>
                                        <p:cTn id="171" dur="26">
                                          <p:stCondLst>
                                            <p:cond delay="1808"/>
                                          </p:stCondLst>
                                        </p:cTn>
                                        <p:tgtEl>
                                          <p:spTgt spid="3">
                                            <p:txEl>
                                              <p:pRg st="11" end="11"/>
                                            </p:txEl>
                                          </p:spTgt>
                                        </p:tgtEl>
                                      </p:cBhvr>
                                      <p:to x="100000" y="95000"/>
                                    </p:animScale>
                                    <p:animScale>
                                      <p:cBhvr>
                                        <p:cTn id="172" dur="166" decel="50000">
                                          <p:stCondLst>
                                            <p:cond delay="1834"/>
                                          </p:stCondLst>
                                        </p:cTn>
                                        <p:tgtEl>
                                          <p:spTgt spid="3">
                                            <p:txEl>
                                              <p:pRg st="11" end="11"/>
                                            </p:txEl>
                                          </p:spTgt>
                                        </p:tgtEl>
                                      </p:cBhvr>
                                      <p:to x="100000" y="100000"/>
                                    </p:animScale>
                                  </p:childTnLst>
                                </p:cTn>
                              </p:par>
                              <p:par>
                                <p:cTn id="173" presetID="26" presetClass="entr" presetSubtype="0" fill="hold" nodeType="withEffect">
                                  <p:stCondLst>
                                    <p:cond delay="0"/>
                                  </p:stCondLst>
                                  <p:childTnLst>
                                    <p:set>
                                      <p:cBhvr>
                                        <p:cTn id="174" dur="1" fill="hold">
                                          <p:stCondLst>
                                            <p:cond delay="0"/>
                                          </p:stCondLst>
                                        </p:cTn>
                                        <p:tgtEl>
                                          <p:spTgt spid="3">
                                            <p:txEl>
                                              <p:pRg st="15" end="15"/>
                                            </p:txEl>
                                          </p:spTgt>
                                        </p:tgtEl>
                                        <p:attrNameLst>
                                          <p:attrName>style.visibility</p:attrName>
                                        </p:attrNameLst>
                                      </p:cBhvr>
                                      <p:to>
                                        <p:strVal val="visible"/>
                                      </p:to>
                                    </p:set>
                                    <p:animEffect transition="in" filter="wipe(down)">
                                      <p:cBhvr>
                                        <p:cTn id="175" dur="580">
                                          <p:stCondLst>
                                            <p:cond delay="0"/>
                                          </p:stCondLst>
                                        </p:cTn>
                                        <p:tgtEl>
                                          <p:spTgt spid="3">
                                            <p:txEl>
                                              <p:pRg st="15" end="15"/>
                                            </p:txEl>
                                          </p:spTgt>
                                        </p:tgtEl>
                                      </p:cBhvr>
                                    </p:animEffect>
                                    <p:anim calcmode="lin" valueType="num">
                                      <p:cBhvr>
                                        <p:cTn id="176" dur="1822"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3">
                                            <p:txEl>
                                              <p:pRg st="15" end="15"/>
                                            </p:txEl>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3">
                                            <p:txEl>
                                              <p:pRg st="15" end="15"/>
                                            </p:txEl>
                                          </p:spTgt>
                                        </p:tgtEl>
                                      </p:cBhvr>
                                      <p:to x="100000" y="60000"/>
                                    </p:animScale>
                                    <p:animScale>
                                      <p:cBhvr>
                                        <p:cTn id="182" dur="166" decel="50000">
                                          <p:stCondLst>
                                            <p:cond delay="676"/>
                                          </p:stCondLst>
                                        </p:cTn>
                                        <p:tgtEl>
                                          <p:spTgt spid="3">
                                            <p:txEl>
                                              <p:pRg st="15" end="15"/>
                                            </p:txEl>
                                          </p:spTgt>
                                        </p:tgtEl>
                                      </p:cBhvr>
                                      <p:to x="100000" y="100000"/>
                                    </p:animScale>
                                    <p:animScale>
                                      <p:cBhvr>
                                        <p:cTn id="183" dur="26">
                                          <p:stCondLst>
                                            <p:cond delay="1312"/>
                                          </p:stCondLst>
                                        </p:cTn>
                                        <p:tgtEl>
                                          <p:spTgt spid="3">
                                            <p:txEl>
                                              <p:pRg st="15" end="15"/>
                                            </p:txEl>
                                          </p:spTgt>
                                        </p:tgtEl>
                                      </p:cBhvr>
                                      <p:to x="100000" y="80000"/>
                                    </p:animScale>
                                    <p:animScale>
                                      <p:cBhvr>
                                        <p:cTn id="184" dur="166" decel="50000">
                                          <p:stCondLst>
                                            <p:cond delay="1338"/>
                                          </p:stCondLst>
                                        </p:cTn>
                                        <p:tgtEl>
                                          <p:spTgt spid="3">
                                            <p:txEl>
                                              <p:pRg st="15" end="15"/>
                                            </p:txEl>
                                          </p:spTgt>
                                        </p:tgtEl>
                                      </p:cBhvr>
                                      <p:to x="100000" y="100000"/>
                                    </p:animScale>
                                    <p:animScale>
                                      <p:cBhvr>
                                        <p:cTn id="185" dur="26">
                                          <p:stCondLst>
                                            <p:cond delay="1642"/>
                                          </p:stCondLst>
                                        </p:cTn>
                                        <p:tgtEl>
                                          <p:spTgt spid="3">
                                            <p:txEl>
                                              <p:pRg st="15" end="15"/>
                                            </p:txEl>
                                          </p:spTgt>
                                        </p:tgtEl>
                                      </p:cBhvr>
                                      <p:to x="100000" y="90000"/>
                                    </p:animScale>
                                    <p:animScale>
                                      <p:cBhvr>
                                        <p:cTn id="186" dur="166" decel="50000">
                                          <p:stCondLst>
                                            <p:cond delay="1668"/>
                                          </p:stCondLst>
                                        </p:cTn>
                                        <p:tgtEl>
                                          <p:spTgt spid="3">
                                            <p:txEl>
                                              <p:pRg st="15" end="15"/>
                                            </p:txEl>
                                          </p:spTgt>
                                        </p:tgtEl>
                                      </p:cBhvr>
                                      <p:to x="100000" y="100000"/>
                                    </p:animScale>
                                    <p:animScale>
                                      <p:cBhvr>
                                        <p:cTn id="187" dur="26">
                                          <p:stCondLst>
                                            <p:cond delay="1808"/>
                                          </p:stCondLst>
                                        </p:cTn>
                                        <p:tgtEl>
                                          <p:spTgt spid="3">
                                            <p:txEl>
                                              <p:pRg st="15" end="15"/>
                                            </p:txEl>
                                          </p:spTgt>
                                        </p:tgtEl>
                                      </p:cBhvr>
                                      <p:to x="100000" y="95000"/>
                                    </p:animScale>
                                    <p:animScale>
                                      <p:cBhvr>
                                        <p:cTn id="188" dur="166" decel="50000">
                                          <p:stCondLst>
                                            <p:cond delay="1834"/>
                                          </p:stCondLst>
                                        </p:cTn>
                                        <p:tgtEl>
                                          <p:spTgt spid="3">
                                            <p:txEl>
                                              <p:pRg st="15" end="1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1 Título"/>
          <p:cNvSpPr txBox="1">
            <a:spLocks/>
          </p:cNvSpPr>
          <p:nvPr/>
        </p:nvSpPr>
        <p:spPr>
          <a:xfrm>
            <a:off x="457200" y="274638"/>
            <a:ext cx="8229600"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es-MX" dirty="0">
              <a:solidFill>
                <a:srgbClr val="0070C0"/>
              </a:solidFill>
            </a:endParaRPr>
          </a:p>
        </p:txBody>
      </p:sp>
      <p:sp>
        <p:nvSpPr>
          <p:cNvPr id="9" name="1 Título"/>
          <p:cNvSpPr>
            <a:spLocks noGrp="1"/>
          </p:cNvSpPr>
          <p:nvPr>
            <p:ph type="title"/>
          </p:nvPr>
        </p:nvSpPr>
        <p:spPr/>
        <p:txBody>
          <a:bodyPr>
            <a:normAutofit fontScale="90000"/>
          </a:bodyPr>
          <a:lstStyle/>
          <a:p>
            <a:r>
              <a:rPr lang="es-ES" dirty="0" smtClean="0">
                <a:ln w="10160">
                  <a:solidFill>
                    <a:srgbClr val="7030A0"/>
                  </a:solidFill>
                  <a:prstDash val="solid"/>
                </a:ln>
                <a:solidFill>
                  <a:schemeClr val="accent4">
                    <a:lumMod val="60000"/>
                    <a:lumOff val="40000"/>
                  </a:schemeClr>
                </a:solidFill>
                <a:effectLst>
                  <a:outerShdw blurRad="38100" dist="32000" dir="5400000" algn="tl">
                    <a:srgbClr val="000000">
                      <a:alpha val="30000"/>
                    </a:srgbClr>
                  </a:outerShdw>
                </a:effectLst>
              </a:rPr>
              <a:t>Elementos de la tarjeta madre y su descripción</a:t>
            </a:r>
            <a:endParaRPr lang="es-MX" dirty="0">
              <a:ln w="10160">
                <a:solidFill>
                  <a:srgbClr val="7030A0"/>
                </a:solidFill>
                <a:prstDash val="solid"/>
              </a:ln>
              <a:solidFill>
                <a:schemeClr val="accent4">
                  <a:lumMod val="60000"/>
                  <a:lumOff val="40000"/>
                </a:schemeClr>
              </a:solidFill>
              <a:effectLst>
                <a:outerShdw blurRad="38100" dist="32000" dir="5400000" algn="tl">
                  <a:srgbClr val="000000">
                    <a:alpha val="30000"/>
                  </a:srgbClr>
                </a:outerShdw>
              </a:effectLst>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29" y="1455563"/>
            <a:ext cx="7472287" cy="5357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0635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891852" y="1700808"/>
            <a:ext cx="3104084"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chor="t"/>
          <a:lstStyle/>
          <a:p>
            <a:r>
              <a:rPr lang="es-ES" b="0" dirty="0" smtClean="0">
                <a:solidFill>
                  <a:srgbClr val="0070C0"/>
                </a:solidFill>
                <a:latin typeface="Century Gothic" pitchFamily="34" charset="0"/>
              </a:rPr>
              <a:t>BIOS con Redstorm</a:t>
            </a:r>
          </a:p>
          <a:p>
            <a:endParaRPr lang="es-MX" b="0" dirty="0">
              <a:solidFill>
                <a:srgbClr val="0070C0"/>
              </a:solidFill>
            </a:endParaRPr>
          </a:p>
        </p:txBody>
      </p:sp>
      <p:sp>
        <p:nvSpPr>
          <p:cNvPr id="4" name="3 Marcador de contenido"/>
          <p:cNvSpPr>
            <a:spLocks noGrp="1"/>
          </p:cNvSpPr>
          <p:nvPr>
            <p:ph sz="quarter" idx="13"/>
          </p:nvPr>
        </p:nvSpPr>
        <p:spPr>
          <a:xfrm>
            <a:off x="891852" y="2340570"/>
            <a:ext cx="3104084" cy="3752726"/>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s-MX" sz="2200" dirty="0" smtClean="0">
                <a:solidFill>
                  <a:srgbClr val="002060"/>
                </a:solidFill>
                <a:latin typeface="Andalus" pitchFamily="18" charset="-78"/>
                <a:cs typeface="Andalus" pitchFamily="18" charset="-78"/>
              </a:rPr>
              <a:t>Es </a:t>
            </a:r>
            <a:r>
              <a:rPr lang="es-MX" sz="2200" dirty="0">
                <a:solidFill>
                  <a:srgbClr val="002060"/>
                </a:solidFill>
                <a:latin typeface="Andalus" pitchFamily="18" charset="-78"/>
                <a:cs typeface="Andalus" pitchFamily="18" charset="-78"/>
              </a:rPr>
              <a:t>un software que localiza y reconoce todos los dispositivos necesarios para cargar el sistema operativo en la memoria RAM; es un software muy básico instalado en la placa base que permite que ésta cumpla su cometido. </a:t>
            </a:r>
          </a:p>
        </p:txBody>
      </p:sp>
      <p:pic>
        <p:nvPicPr>
          <p:cNvPr id="9" name="8 Marcador de contenido" descr="1832345012.jpg"/>
          <p:cNvPicPr>
            <a:picLocks noGrp="1" noChangeAspect="1"/>
          </p:cNvPicPr>
          <p:nvPr>
            <p:ph sz="quarter" idx="14"/>
          </p:nvPr>
        </p:nvPicPr>
        <p:blipFill>
          <a:blip r:embed="rId2" cstate="print"/>
          <a:stretch>
            <a:fillRect/>
          </a:stretch>
        </p:blipFill>
        <p:spPr>
          <a:xfrm>
            <a:off x="4355976" y="2132856"/>
            <a:ext cx="3951288" cy="3951288"/>
          </a:xfrm>
          <a:prstGeom prst="rect">
            <a:avLst/>
          </a:prstGeom>
          <a:ln>
            <a:noFill/>
          </a:ln>
          <a:effectLst>
            <a:outerShdw blurRad="190500" algn="tl" rotWithShape="0">
              <a:srgbClr val="000000">
                <a:alpha val="70000"/>
              </a:srgbClr>
            </a:outerShdw>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889248" y="1772816"/>
            <a:ext cx="3538736" cy="887428"/>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chor="t"/>
          <a:lstStyle/>
          <a:p>
            <a:r>
              <a:rPr lang="es-ES" b="0" dirty="0" smtClean="0">
                <a:solidFill>
                  <a:srgbClr val="0070C0"/>
                </a:solidFill>
                <a:latin typeface="Century Gothic" pitchFamily="34" charset="0"/>
              </a:rPr>
              <a:t>Ranura CNR</a:t>
            </a:r>
          </a:p>
          <a:p>
            <a:endParaRPr lang="es-MX" dirty="0"/>
          </a:p>
        </p:txBody>
      </p:sp>
      <p:sp>
        <p:nvSpPr>
          <p:cNvPr id="13" name="12 Marcador de contenido"/>
          <p:cNvSpPr>
            <a:spLocks noGrp="1"/>
          </p:cNvSpPr>
          <p:nvPr>
            <p:ph sz="quarter" idx="13"/>
          </p:nvPr>
        </p:nvSpPr>
        <p:spPr>
          <a:xfrm>
            <a:off x="889248" y="2412578"/>
            <a:ext cx="3538736" cy="3104654"/>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Autofit/>
          </a:bodyPr>
          <a:lstStyle/>
          <a:p>
            <a:r>
              <a:rPr lang="es-MX" dirty="0" smtClean="0">
                <a:solidFill>
                  <a:srgbClr val="002060"/>
                </a:solidFill>
                <a:latin typeface="Andalus" pitchFamily="18" charset="-78"/>
                <a:cs typeface="Andalus" pitchFamily="18" charset="-78"/>
              </a:rPr>
              <a:t>CNR es una versión mejorada del AMR.</a:t>
            </a:r>
          </a:p>
          <a:p>
            <a:r>
              <a:rPr lang="es-MX" dirty="0" smtClean="0">
                <a:solidFill>
                  <a:srgbClr val="002060"/>
                </a:solidFill>
                <a:latin typeface="Andalus" pitchFamily="18" charset="-78"/>
                <a:cs typeface="Andalus" pitchFamily="18" charset="-78"/>
              </a:rPr>
              <a:t>La </a:t>
            </a:r>
            <a:r>
              <a:rPr lang="es-MX" dirty="0" smtClean="0">
                <a:solidFill>
                  <a:srgbClr val="002060"/>
                </a:solidFill>
                <a:latin typeface="Andalus" pitchFamily="18" charset="-78"/>
                <a:cs typeface="Andalus" pitchFamily="18" charset="-78"/>
              </a:rPr>
              <a:t>ranura CNR se utiliza principalmente para insertar tarjetas de sonido, módems internos y además soporta tarjetas de red.</a:t>
            </a:r>
          </a:p>
          <a:p>
            <a:endParaRPr lang="es-MX" dirty="0" smtClean="0">
              <a:latin typeface="Andalus" pitchFamily="18" charset="-78"/>
              <a:cs typeface="Andalus" pitchFamily="18" charset="-78"/>
            </a:endParaRPr>
          </a:p>
          <a:p>
            <a:endParaRPr lang="es-MX" dirty="0">
              <a:latin typeface="Andalus" pitchFamily="18" charset="-78"/>
              <a:cs typeface="Andalus" pitchFamily="18" charset="-78"/>
            </a:endParaRPr>
          </a:p>
        </p:txBody>
      </p:sp>
      <p:pic>
        <p:nvPicPr>
          <p:cNvPr id="11" name="10 Marcador de contenido" descr="3728957900.jpg"/>
          <p:cNvPicPr>
            <a:picLocks noGrp="1" noChangeAspect="1"/>
          </p:cNvPicPr>
          <p:nvPr>
            <p:ph sz="quarter" idx="14"/>
          </p:nvPr>
        </p:nvPicPr>
        <p:blipFill>
          <a:blip r:embed="rId2" cstate="print"/>
          <a:stretch>
            <a:fillRect/>
          </a:stretch>
        </p:blipFill>
        <p:spPr>
          <a:xfrm>
            <a:off x="5148064" y="1124744"/>
            <a:ext cx="3048000" cy="2257425"/>
          </a:xfrm>
          <a:prstGeom prst="rect">
            <a:avLst/>
          </a:prstGeom>
          <a:ln>
            <a:noFill/>
          </a:ln>
          <a:effectLst>
            <a:softEdge rad="112500"/>
          </a:effectLst>
        </p:spPr>
      </p:pic>
      <p:pic>
        <p:nvPicPr>
          <p:cNvPr id="14" name="13 Imagen" descr="63429749.jpg"/>
          <p:cNvPicPr>
            <a:picLocks noChangeAspect="1"/>
          </p:cNvPicPr>
          <p:nvPr/>
        </p:nvPicPr>
        <p:blipFill>
          <a:blip r:embed="rId3" cstate="print"/>
          <a:stretch>
            <a:fillRect/>
          </a:stretch>
        </p:blipFill>
        <p:spPr>
          <a:xfrm>
            <a:off x="5148064" y="3717032"/>
            <a:ext cx="3096344" cy="2286000"/>
          </a:xfrm>
          <a:prstGeom prst="rect">
            <a:avLst/>
          </a:prstGeom>
          <a:ln>
            <a:noFill/>
          </a:ln>
          <a:effectLst>
            <a:softEdge rad="11250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 calcmode="lin" valueType="num">
                                      <p:cBhvr>
                                        <p:cTn id="23" dur="1000" fill="hold"/>
                                        <p:tgtEl>
                                          <p:spTgt spid="13">
                                            <p:bg/>
                                          </p:spTgt>
                                        </p:tgtEl>
                                        <p:attrNameLst>
                                          <p:attrName>ppt_w</p:attrName>
                                        </p:attrNameLst>
                                      </p:cBhvr>
                                      <p:tavLst>
                                        <p:tav tm="0">
                                          <p:val>
                                            <p:fltVal val="0"/>
                                          </p:val>
                                        </p:tav>
                                        <p:tav tm="100000">
                                          <p:val>
                                            <p:strVal val="#ppt_w"/>
                                          </p:val>
                                        </p:tav>
                                      </p:tavLst>
                                    </p:anim>
                                    <p:anim calcmode="lin" valueType="num">
                                      <p:cBhvr>
                                        <p:cTn id="24" dur="1000" fill="hold"/>
                                        <p:tgtEl>
                                          <p:spTgt spid="13">
                                            <p:bg/>
                                          </p:spTgt>
                                        </p:tgtEl>
                                        <p:attrNameLst>
                                          <p:attrName>ppt_h</p:attrName>
                                        </p:attrNameLst>
                                      </p:cBhvr>
                                      <p:tavLst>
                                        <p:tav tm="0">
                                          <p:val>
                                            <p:fltVal val="0"/>
                                          </p:val>
                                        </p:tav>
                                        <p:tav tm="100000">
                                          <p:val>
                                            <p:strVal val="#ppt_h"/>
                                          </p:val>
                                        </p:tav>
                                      </p:tavLst>
                                    </p:anim>
                                    <p:anim calcmode="lin" valueType="num">
                                      <p:cBhvr>
                                        <p:cTn id="25" dur="1000" fill="hold"/>
                                        <p:tgtEl>
                                          <p:spTgt spid="13">
                                            <p:bg/>
                                          </p:spTgt>
                                        </p:tgtEl>
                                        <p:attrNameLst>
                                          <p:attrName>style.rotation</p:attrName>
                                        </p:attrNameLst>
                                      </p:cBhvr>
                                      <p:tavLst>
                                        <p:tav tm="0">
                                          <p:val>
                                            <p:fltVal val="90"/>
                                          </p:val>
                                        </p:tav>
                                        <p:tav tm="100000">
                                          <p:val>
                                            <p:fltVal val="0"/>
                                          </p:val>
                                        </p:tav>
                                      </p:tavLst>
                                    </p:anim>
                                    <p:animEffect transition="in" filter="fade">
                                      <p:cBhvr>
                                        <p:cTn id="26" dur="1000"/>
                                        <p:tgtEl>
                                          <p:spTgt spid="13">
                                            <p:bg/>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 calcmode="lin" valueType="num">
                                      <p:cBhvr>
                                        <p:cTn id="39"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827584" y="332656"/>
            <a:ext cx="3384376"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r>
              <a:rPr lang="es-ES" b="0" dirty="0" smtClean="0">
                <a:solidFill>
                  <a:srgbClr val="0070C0"/>
                </a:solidFill>
                <a:latin typeface="Century Gothic" pitchFamily="34" charset="0"/>
              </a:rPr>
              <a:t>Puertos USB</a:t>
            </a:r>
            <a:endParaRPr lang="es-MX" b="0" dirty="0">
              <a:solidFill>
                <a:srgbClr val="0070C0"/>
              </a:solidFill>
              <a:latin typeface="Century Gothic" pitchFamily="34" charset="0"/>
            </a:endParaRPr>
          </a:p>
        </p:txBody>
      </p:sp>
      <p:sp>
        <p:nvSpPr>
          <p:cNvPr id="10" name="9 Marcador de contenido"/>
          <p:cNvSpPr>
            <a:spLocks noGrp="1"/>
          </p:cNvSpPr>
          <p:nvPr>
            <p:ph sz="quarter" idx="13"/>
          </p:nvPr>
        </p:nvSpPr>
        <p:spPr>
          <a:xfrm>
            <a:off x="828258" y="972418"/>
            <a:ext cx="3383702" cy="5264894"/>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Autofit/>
          </a:bodyPr>
          <a:lstStyle/>
          <a:p>
            <a:r>
              <a:rPr lang="es-MX" dirty="0" smtClean="0">
                <a:solidFill>
                  <a:srgbClr val="002060"/>
                </a:solidFill>
                <a:latin typeface="Andalus" pitchFamily="18" charset="-78"/>
                <a:cs typeface="Andalus" pitchFamily="18" charset="-78"/>
              </a:rPr>
              <a:t>Un puerto USB permite conectar hasta 127 dispositivos. </a:t>
            </a:r>
            <a:endParaRPr lang="es-MX" dirty="0" smtClean="0">
              <a:solidFill>
                <a:srgbClr val="002060"/>
              </a:solidFill>
              <a:latin typeface="Andalus" pitchFamily="18" charset="-78"/>
              <a:cs typeface="Andalus" pitchFamily="18" charset="-78"/>
            </a:endParaRPr>
          </a:p>
          <a:p>
            <a:r>
              <a:rPr lang="es-MX" dirty="0" smtClean="0">
                <a:solidFill>
                  <a:srgbClr val="002060"/>
                </a:solidFill>
                <a:latin typeface="Andalus" pitchFamily="18" charset="-78"/>
                <a:cs typeface="Andalus" pitchFamily="18" charset="-78"/>
              </a:rPr>
              <a:t>Un </a:t>
            </a:r>
            <a:r>
              <a:rPr lang="es-MX" dirty="0" smtClean="0">
                <a:solidFill>
                  <a:srgbClr val="002060"/>
                </a:solidFill>
                <a:latin typeface="Andalus" pitchFamily="18" charset="-78"/>
                <a:cs typeface="Andalus" pitchFamily="18" charset="-78"/>
              </a:rPr>
              <a:t>puerto USB es una entrada o acceso para que el usuario pueda compartir información almacenada en diferentes dispositivos como una cámara de fotos, un pendrive, entre otros, con un computador.</a:t>
            </a:r>
          </a:p>
          <a:p>
            <a:endParaRPr lang="es-MX" sz="700" dirty="0"/>
          </a:p>
        </p:txBody>
      </p:sp>
      <p:pic>
        <p:nvPicPr>
          <p:cNvPr id="7" name="6 Marcador de contenido" descr="6463894019821.png"/>
          <p:cNvPicPr>
            <a:picLocks noGrp="1" noChangeAspect="1"/>
          </p:cNvPicPr>
          <p:nvPr>
            <p:ph sz="quarter" idx="14"/>
          </p:nvPr>
        </p:nvPicPr>
        <p:blipFill>
          <a:blip r:embed="rId2" cstate="print"/>
          <a:stretch>
            <a:fillRect/>
          </a:stretch>
        </p:blipFill>
        <p:spPr>
          <a:xfrm>
            <a:off x="4283968" y="1628800"/>
            <a:ext cx="4620660" cy="33843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bg/>
                                          </p:spTgt>
                                        </p:tgtEl>
                                      </p:cBhvr>
                                    </p:animEffect>
                                    <p:animScale>
                                      <p:cBhvr>
                                        <p:cTn id="7" dur="250" autoRev="1" fill="hold"/>
                                        <p:tgtEl>
                                          <p:spTgt spid="3">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 calcmode="lin" valueType="num">
                                      <p:cBhvr>
                                        <p:cTn id="17" dur="500" fill="hold"/>
                                        <p:tgtEl>
                                          <p:spTgt spid="10">
                                            <p:bg/>
                                          </p:spTgt>
                                        </p:tgtEl>
                                        <p:attrNameLst>
                                          <p:attrName>ppt_w</p:attrName>
                                        </p:attrNameLst>
                                      </p:cBhvr>
                                      <p:tavLst>
                                        <p:tav tm="0">
                                          <p:val>
                                            <p:fltVal val="0"/>
                                          </p:val>
                                        </p:tav>
                                        <p:tav tm="100000">
                                          <p:val>
                                            <p:strVal val="#ppt_w"/>
                                          </p:val>
                                        </p:tav>
                                      </p:tavLst>
                                    </p:anim>
                                    <p:anim calcmode="lin" valueType="num">
                                      <p:cBhvr>
                                        <p:cTn id="18" dur="500" fill="hold"/>
                                        <p:tgtEl>
                                          <p:spTgt spid="10">
                                            <p:bg/>
                                          </p:spTgt>
                                        </p:tgtEl>
                                        <p:attrNameLst>
                                          <p:attrName>ppt_h</p:attrName>
                                        </p:attrNameLst>
                                      </p:cBhvr>
                                      <p:tavLst>
                                        <p:tav tm="0">
                                          <p:val>
                                            <p:fltVal val="0"/>
                                          </p:val>
                                        </p:tav>
                                        <p:tav tm="100000">
                                          <p:val>
                                            <p:strVal val="#ppt_h"/>
                                          </p:val>
                                        </p:tav>
                                      </p:tavLst>
                                    </p:anim>
                                    <p:animEffect transition="in" filter="fade">
                                      <p:cBhvr>
                                        <p:cTn id="19" dur="500"/>
                                        <p:tgtEl>
                                          <p:spTgt spid="10">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p:cTn id="2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p:cTn id="3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0">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anim calcmode="lin" valueType="num">
                                      <p:cBhvr>
                                        <p:cTn id="39" dur="2000" fill="hold"/>
                                        <p:tgtEl>
                                          <p:spTgt spid="7"/>
                                        </p:tgtEl>
                                        <p:attrNameLst>
                                          <p:attrName>ppt_w</p:attrName>
                                        </p:attrNameLst>
                                      </p:cBhvr>
                                      <p:tavLst>
                                        <p:tav tm="0" fmla="#ppt_w*sin(2.5*pi*$)">
                                          <p:val>
                                            <p:fltVal val="0"/>
                                          </p:val>
                                        </p:tav>
                                        <p:tav tm="100000">
                                          <p:val>
                                            <p:fltVal val="1"/>
                                          </p:val>
                                        </p:tav>
                                      </p:tavLst>
                                    </p:anim>
                                    <p:anim calcmode="lin" valueType="num">
                                      <p:cBhvr>
                                        <p:cTn id="4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61256" y="1196752"/>
            <a:ext cx="3466728" cy="639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r>
              <a:rPr lang="es-ES" b="0" dirty="0" smtClean="0">
                <a:solidFill>
                  <a:srgbClr val="0070C0"/>
                </a:solidFill>
                <a:latin typeface="Century Gothic" pitchFamily="34" charset="0"/>
              </a:rPr>
              <a:t>Conector ventilador</a:t>
            </a:r>
            <a:endParaRPr lang="es-MX" b="0" dirty="0">
              <a:solidFill>
                <a:srgbClr val="0070C0"/>
              </a:solidFill>
            </a:endParaRPr>
          </a:p>
        </p:txBody>
      </p:sp>
      <p:sp>
        <p:nvSpPr>
          <p:cNvPr id="10" name="9 Marcador de contenido"/>
          <p:cNvSpPr>
            <a:spLocks noGrp="1"/>
          </p:cNvSpPr>
          <p:nvPr>
            <p:ph sz="quarter" idx="13"/>
          </p:nvPr>
        </p:nvSpPr>
        <p:spPr>
          <a:xfrm>
            <a:off x="961256" y="1836514"/>
            <a:ext cx="3466728" cy="3392686"/>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Autofit/>
          </a:bodyPr>
          <a:lstStyle/>
          <a:p>
            <a:r>
              <a:rPr lang="es-MX" dirty="0" smtClean="0">
                <a:solidFill>
                  <a:srgbClr val="002060"/>
                </a:solidFill>
                <a:latin typeface="Andalus" pitchFamily="18" charset="-78"/>
                <a:cs typeface="Andalus" pitchFamily="18" charset="-78"/>
              </a:rPr>
              <a:t>Ventilador es extraer el calor que genera tu procesador, el procesador así como todos los componentes electrónicos gastan la energía de varias formas, y generan un calor por ese desgaste.</a:t>
            </a:r>
            <a:endParaRPr lang="es-MX" dirty="0">
              <a:solidFill>
                <a:srgbClr val="002060"/>
              </a:solidFill>
              <a:latin typeface="Andalus" pitchFamily="18" charset="-78"/>
              <a:cs typeface="Andalus" pitchFamily="18" charset="-78"/>
            </a:endParaRPr>
          </a:p>
        </p:txBody>
      </p:sp>
      <p:pic>
        <p:nvPicPr>
          <p:cNvPr id="7" name="6 Marcador de contenido" descr="32689231.JPG"/>
          <p:cNvPicPr>
            <a:picLocks noGrp="1" noChangeAspect="1"/>
          </p:cNvPicPr>
          <p:nvPr>
            <p:ph sz="quarter" idx="14"/>
          </p:nvPr>
        </p:nvPicPr>
        <p:blipFill>
          <a:blip r:embed="rId2" cstate="print"/>
          <a:stretch>
            <a:fillRect/>
          </a:stretch>
        </p:blipFill>
        <p:spPr>
          <a:xfrm>
            <a:off x="5004048" y="764704"/>
            <a:ext cx="3456384" cy="2448272"/>
          </a:xfrm>
          <a:prstGeom prst="rect">
            <a:avLst/>
          </a:prstGeom>
          <a:ln>
            <a:noFill/>
          </a:ln>
          <a:effectLst>
            <a:softEdge rad="112500"/>
          </a:effectLst>
        </p:spPr>
      </p:pic>
      <p:pic>
        <p:nvPicPr>
          <p:cNvPr id="2050" name="Picture 2" descr="http://upload.wikimedia.org/wikipedia/commons/a/a6/Pentium3_disipador.jpg"/>
          <p:cNvPicPr>
            <a:picLocks noChangeAspect="1" noChangeArrowheads="1"/>
          </p:cNvPicPr>
          <p:nvPr/>
        </p:nvPicPr>
        <p:blipFill>
          <a:blip r:embed="rId3" cstate="print"/>
          <a:srcRect/>
          <a:stretch>
            <a:fillRect/>
          </a:stretch>
        </p:blipFill>
        <p:spPr bwMode="auto">
          <a:xfrm>
            <a:off x="5004048" y="3356992"/>
            <a:ext cx="3456384" cy="24482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barn(inVertical)">
                                      <p:cBhvr>
                                        <p:cTn id="17" dur="500"/>
                                        <p:tgtEl>
                                          <p:spTgt spid="10">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7"/>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050"/>
                                        </p:tgtEl>
                                        <p:attrNameLst>
                                          <p:attrName>r</p:attrName>
                                        </p:attrNameLst>
                                      </p:cBhvr>
                                    </p:animRot>
                                    <p:animRot by="-240000">
                                      <p:cBhvr>
                                        <p:cTn id="31" dur="200" fill="hold">
                                          <p:stCondLst>
                                            <p:cond delay="200"/>
                                          </p:stCondLst>
                                        </p:cTn>
                                        <p:tgtEl>
                                          <p:spTgt spid="2050"/>
                                        </p:tgtEl>
                                        <p:attrNameLst>
                                          <p:attrName>r</p:attrName>
                                        </p:attrNameLst>
                                      </p:cBhvr>
                                    </p:animRot>
                                    <p:animRot by="240000">
                                      <p:cBhvr>
                                        <p:cTn id="32" dur="200" fill="hold">
                                          <p:stCondLst>
                                            <p:cond delay="400"/>
                                          </p:stCondLst>
                                        </p:cTn>
                                        <p:tgtEl>
                                          <p:spTgt spid="2050"/>
                                        </p:tgtEl>
                                        <p:attrNameLst>
                                          <p:attrName>r</p:attrName>
                                        </p:attrNameLst>
                                      </p:cBhvr>
                                    </p:animRot>
                                    <p:animRot by="-240000">
                                      <p:cBhvr>
                                        <p:cTn id="33" dur="200" fill="hold">
                                          <p:stCondLst>
                                            <p:cond delay="600"/>
                                          </p:stCondLst>
                                        </p:cTn>
                                        <p:tgtEl>
                                          <p:spTgt spid="2050"/>
                                        </p:tgtEl>
                                        <p:attrNameLst>
                                          <p:attrName>r</p:attrName>
                                        </p:attrNameLst>
                                      </p:cBhvr>
                                    </p:animRot>
                                    <p:animRot by="120000">
                                      <p:cBhvr>
                                        <p:cTn id="34"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827584" y="980727"/>
            <a:ext cx="3538736" cy="735861"/>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chor="t"/>
          <a:lstStyle/>
          <a:p>
            <a:r>
              <a:rPr lang="es-ES" b="0" dirty="0" smtClean="0">
                <a:solidFill>
                  <a:srgbClr val="0070C0"/>
                </a:solidFill>
                <a:latin typeface="Century Gothic" pitchFamily="34" charset="0"/>
              </a:rPr>
              <a:t>Batería</a:t>
            </a:r>
          </a:p>
          <a:p>
            <a:endParaRPr lang="es-MX" dirty="0"/>
          </a:p>
        </p:txBody>
      </p:sp>
      <p:sp>
        <p:nvSpPr>
          <p:cNvPr id="10" name="9 Marcador de contenido"/>
          <p:cNvSpPr>
            <a:spLocks noGrp="1"/>
          </p:cNvSpPr>
          <p:nvPr>
            <p:ph sz="quarter" idx="13"/>
          </p:nvPr>
        </p:nvSpPr>
        <p:spPr>
          <a:xfrm>
            <a:off x="827584" y="1620490"/>
            <a:ext cx="3538736" cy="4544814"/>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s-MX" dirty="0" smtClean="0">
                <a:solidFill>
                  <a:srgbClr val="002060"/>
                </a:solidFill>
                <a:latin typeface="Andalus" pitchFamily="18" charset="-78"/>
                <a:cs typeface="Andalus" pitchFamily="18" charset="-78"/>
              </a:rPr>
              <a:t>La pila es una pequeña batería de 3v (a veces 5v) la cual va en la placa madre del PC . </a:t>
            </a:r>
            <a:br>
              <a:rPr lang="es-MX" dirty="0" smtClean="0">
                <a:solidFill>
                  <a:srgbClr val="002060"/>
                </a:solidFill>
                <a:latin typeface="Andalus" pitchFamily="18" charset="-78"/>
                <a:cs typeface="Andalus" pitchFamily="18" charset="-78"/>
              </a:rPr>
            </a:br>
            <a:r>
              <a:rPr lang="es-MX" dirty="0" smtClean="0">
                <a:solidFill>
                  <a:srgbClr val="002060"/>
                </a:solidFill>
                <a:latin typeface="Andalus" pitchFamily="18" charset="-78"/>
                <a:cs typeface="Andalus" pitchFamily="18" charset="-78"/>
              </a:rPr>
              <a:t>Esta pila puede durar entre 2 a 5 años y la forma de conectarse es muy fácil , ya que las mayorías de las tarjetas madre incorporan un pequeño conector para ella en donde se ajustan a presión.</a:t>
            </a:r>
            <a:endParaRPr lang="es-MX" dirty="0">
              <a:solidFill>
                <a:srgbClr val="002060"/>
              </a:solidFill>
              <a:latin typeface="Andalus" pitchFamily="18" charset="-78"/>
              <a:cs typeface="Andalus" pitchFamily="18" charset="-78"/>
            </a:endParaRPr>
          </a:p>
        </p:txBody>
      </p:sp>
      <p:pic>
        <p:nvPicPr>
          <p:cNvPr id="8" name="7 Marcador de contenido" descr="368241243.jpg"/>
          <p:cNvPicPr>
            <a:picLocks noGrp="1" noChangeAspect="1"/>
          </p:cNvPicPr>
          <p:nvPr>
            <p:ph sz="quarter" idx="14"/>
          </p:nvPr>
        </p:nvPicPr>
        <p:blipFill>
          <a:blip r:embed="rId2" cstate="print"/>
          <a:stretch>
            <a:fillRect/>
          </a:stretch>
        </p:blipFill>
        <p:spPr>
          <a:xfrm>
            <a:off x="4572001" y="692696"/>
            <a:ext cx="3672408" cy="2592288"/>
          </a:xfrm>
          <a:prstGeom prst="rect">
            <a:avLst/>
          </a:prstGeom>
          <a:ln>
            <a:noFill/>
          </a:ln>
          <a:effectLst>
            <a:softEdge rad="112500"/>
          </a:effectLst>
        </p:spPr>
      </p:pic>
      <p:pic>
        <p:nvPicPr>
          <p:cNvPr id="1026" name="Picture 2" descr="http://www.tomshw.it/forum/attachments/processori/41795d1356198834-la-cpu-spiegata-ad-un-nabbo-corso-avanzato-pila.jpg"/>
          <p:cNvPicPr>
            <a:picLocks noChangeAspect="1" noChangeArrowheads="1"/>
          </p:cNvPicPr>
          <p:nvPr/>
        </p:nvPicPr>
        <p:blipFill>
          <a:blip r:embed="rId3" cstate="print"/>
          <a:srcRect/>
          <a:stretch>
            <a:fillRect/>
          </a:stretch>
        </p:blipFill>
        <p:spPr bwMode="auto">
          <a:xfrm>
            <a:off x="4572000" y="3501008"/>
            <a:ext cx="3672408" cy="259228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500"/>
                                        <p:tgtEl>
                                          <p:spTgt spid="10">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1008</TotalTime>
  <Words>405</Words>
  <Application>Microsoft Office PowerPoint</Application>
  <PresentationFormat>Presentación en pantalla (4:3)</PresentationFormat>
  <Paragraphs>63</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Chincheta</vt:lpstr>
      <vt:lpstr>Presentación de PowerPoint</vt:lpstr>
      <vt:lpstr>Presentación de PowerPoint</vt:lpstr>
      <vt:lpstr>ELEMENTOS DE TARJETA MADRE: </vt:lpstr>
      <vt:lpstr>Elementos de la tarjeta madre y su descripción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pc6</dc:creator>
  <cp:lastModifiedBy>CECPT</cp:lastModifiedBy>
  <cp:revision>104</cp:revision>
  <dcterms:created xsi:type="dcterms:W3CDTF">2014-02-16T01:37:25Z</dcterms:created>
  <dcterms:modified xsi:type="dcterms:W3CDTF">2014-02-18T02:59:08Z</dcterms:modified>
</cp:coreProperties>
</file>